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8" r:id="rId1"/>
  </p:sldMasterIdLst>
  <p:notesMasterIdLst>
    <p:notesMasterId r:id="rId30"/>
  </p:notesMasterIdLst>
  <p:sldIdLst>
    <p:sldId id="256" r:id="rId2"/>
    <p:sldId id="257" r:id="rId3"/>
    <p:sldId id="258" r:id="rId4"/>
    <p:sldId id="259" r:id="rId5"/>
    <p:sldId id="261" r:id="rId6"/>
    <p:sldId id="260" r:id="rId7"/>
    <p:sldId id="269" r:id="rId8"/>
    <p:sldId id="264" r:id="rId9"/>
    <p:sldId id="271" r:id="rId10"/>
    <p:sldId id="272" r:id="rId11"/>
    <p:sldId id="265" r:id="rId12"/>
    <p:sldId id="275" r:id="rId13"/>
    <p:sldId id="273" r:id="rId14"/>
    <p:sldId id="274" r:id="rId15"/>
    <p:sldId id="266" r:id="rId16"/>
    <p:sldId id="277" r:id="rId17"/>
    <p:sldId id="280" r:id="rId18"/>
    <p:sldId id="286" r:id="rId19"/>
    <p:sldId id="281" r:id="rId20"/>
    <p:sldId id="267" r:id="rId21"/>
    <p:sldId id="279" r:id="rId22"/>
    <p:sldId id="278" r:id="rId23"/>
    <p:sldId id="276" r:id="rId24"/>
    <p:sldId id="268" r:id="rId25"/>
    <p:sldId id="282" r:id="rId26"/>
    <p:sldId id="287" r:id="rId27"/>
    <p:sldId id="288" r:id="rId28"/>
    <p:sldId id="283"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Oakley Turvey" initials="OT" lastIdx="3" clrIdx="0">
    <p:extLst>
      <p:ext uri="{19B8F6BF-5375-455C-9EA6-DF929625EA0E}">
        <p15:presenceInfo xmlns:p15="http://schemas.microsoft.com/office/powerpoint/2012/main" userId="Oakley Turvey" providerId="None"/>
      </p:ext>
    </p:extLst>
  </p:cmAuthor>
  <p:cmAuthor id="2" name="Guest User" initials="G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850675-9186-6F40-1ABA-7668E1E2BBA8}" v="7" dt="2021-09-08T16:01:22.685"/>
    <p1510:client id="{39B8EB21-6245-4AB2-986E-9E9174F3CD98}" v="136" dt="2021-09-08T16:30:27.254"/>
    <p1510:client id="{6445DE02-9DE9-57A2-A5D2-4102AC0B24E2}" v="28" dt="2021-09-08T16:22:28.1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954" y="6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340B87A-1DC2-43A2-A914-A5EB60418820}" type="datetimeFigureOut">
              <a:rPr lang="en-US" smtClean="0"/>
              <a:t>9/8/2021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3F79A4-5FFD-458C-B33B-5AF76C5D20A9}" type="slidenum">
              <a:rPr lang="en-US" smtClean="0"/>
              <a:t>‹#›</a:t>
            </a:fld>
            <a:endParaRPr lang="en-US"/>
          </a:p>
        </p:txBody>
      </p:sp>
    </p:spTree>
    <p:extLst>
      <p:ext uri="{BB962C8B-B14F-4D97-AF65-F5344CB8AC3E}">
        <p14:creationId xmlns:p14="http://schemas.microsoft.com/office/powerpoint/2010/main" val="9435864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Brandon</a:t>
            </a:r>
          </a:p>
          <a:p>
            <a:endParaRPr lang="en-US">
              <a:cs typeface="Calibri"/>
            </a:endParaRPr>
          </a:p>
          <a:p>
            <a:r>
              <a:rPr lang="en-US">
                <a:cs typeface="Calibri"/>
              </a:rPr>
              <a:t>B: 1-7</a:t>
            </a:r>
          </a:p>
          <a:p>
            <a:r>
              <a:rPr lang="en-US">
                <a:cs typeface="Calibri"/>
              </a:rPr>
              <a:t>O: 8-14</a:t>
            </a:r>
          </a:p>
          <a:p>
            <a:r>
              <a:rPr lang="en-US">
                <a:cs typeface="Calibri"/>
              </a:rPr>
              <a:t>B: 15-17</a:t>
            </a:r>
          </a:p>
          <a:p>
            <a:r>
              <a:rPr lang="en-US">
                <a:cs typeface="Calibri"/>
              </a:rPr>
              <a:t>O: 18-19</a:t>
            </a:r>
          </a:p>
          <a:p>
            <a:r>
              <a:rPr lang="en-US">
                <a:cs typeface="Calibri"/>
              </a:rPr>
              <a:t>B: 20-22</a:t>
            </a:r>
          </a:p>
        </p:txBody>
      </p:sp>
      <p:sp>
        <p:nvSpPr>
          <p:cNvPr id="4" name="Slide Number Placeholder 3"/>
          <p:cNvSpPr>
            <a:spLocks noGrp="1"/>
          </p:cNvSpPr>
          <p:nvPr>
            <p:ph type="sldNum" sz="quarter" idx="5"/>
          </p:nvPr>
        </p:nvSpPr>
        <p:spPr/>
        <p:txBody>
          <a:bodyPr/>
          <a:lstStyle/>
          <a:p>
            <a:fld id="{9C3F79A4-5FFD-458C-B33B-5AF76C5D20A9}" type="slidenum">
              <a:rPr lang="en-US" smtClean="0"/>
              <a:t>1</a:t>
            </a:fld>
            <a:endParaRPr lang="en-US"/>
          </a:p>
        </p:txBody>
      </p:sp>
    </p:spTree>
    <p:extLst>
      <p:ext uri="{BB962C8B-B14F-4D97-AF65-F5344CB8AC3E}">
        <p14:creationId xmlns:p14="http://schemas.microsoft.com/office/powerpoint/2010/main" val="34150709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Explains limitations as well as competitors. Could probably use more information on how it benefitted people more then competition but hard to find now</a:t>
            </a:r>
          </a:p>
        </p:txBody>
      </p:sp>
      <p:sp>
        <p:nvSpPr>
          <p:cNvPr id="4" name="Slide Number Placeholder 3"/>
          <p:cNvSpPr>
            <a:spLocks noGrp="1"/>
          </p:cNvSpPr>
          <p:nvPr>
            <p:ph type="sldNum" sz="quarter" idx="5"/>
          </p:nvPr>
        </p:nvSpPr>
        <p:spPr/>
        <p:txBody>
          <a:bodyPr/>
          <a:lstStyle/>
          <a:p>
            <a:fld id="{9C3F79A4-5FFD-458C-B33B-5AF76C5D20A9}" type="slidenum">
              <a:rPr lang="en-US" smtClean="0"/>
              <a:t>10</a:t>
            </a:fld>
            <a:endParaRPr lang="en-US"/>
          </a:p>
        </p:txBody>
      </p:sp>
    </p:spTree>
    <p:extLst>
      <p:ext uri="{BB962C8B-B14F-4D97-AF65-F5344CB8AC3E}">
        <p14:creationId xmlns:p14="http://schemas.microsoft.com/office/powerpoint/2010/main" val="4195537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Part three of the story</a:t>
            </a:r>
          </a:p>
        </p:txBody>
      </p:sp>
      <p:sp>
        <p:nvSpPr>
          <p:cNvPr id="4" name="Slide Number Placeholder 3"/>
          <p:cNvSpPr>
            <a:spLocks noGrp="1"/>
          </p:cNvSpPr>
          <p:nvPr>
            <p:ph type="sldNum" sz="quarter" idx="5"/>
          </p:nvPr>
        </p:nvSpPr>
        <p:spPr/>
        <p:txBody>
          <a:bodyPr/>
          <a:lstStyle/>
          <a:p>
            <a:fld id="{9C3F79A4-5FFD-458C-B33B-5AF76C5D20A9}" type="slidenum">
              <a:rPr lang="en-US" smtClean="0"/>
              <a:t>11</a:t>
            </a:fld>
            <a:endParaRPr lang="en-US"/>
          </a:p>
        </p:txBody>
      </p:sp>
    </p:spTree>
    <p:extLst>
      <p:ext uri="{BB962C8B-B14F-4D97-AF65-F5344CB8AC3E}">
        <p14:creationId xmlns:p14="http://schemas.microsoft.com/office/powerpoint/2010/main" val="672299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Compares the strengths of row vs column-oriented databases and how Excel benefitted from that</a:t>
            </a:r>
          </a:p>
        </p:txBody>
      </p:sp>
      <p:sp>
        <p:nvSpPr>
          <p:cNvPr id="4" name="Slide Number Placeholder 3"/>
          <p:cNvSpPr>
            <a:spLocks noGrp="1"/>
          </p:cNvSpPr>
          <p:nvPr>
            <p:ph type="sldNum" sz="quarter" idx="5"/>
          </p:nvPr>
        </p:nvSpPr>
        <p:spPr/>
        <p:txBody>
          <a:bodyPr/>
          <a:lstStyle/>
          <a:p>
            <a:fld id="{9C3F79A4-5FFD-458C-B33B-5AF76C5D20A9}" type="slidenum">
              <a:rPr lang="en-US" smtClean="0"/>
              <a:t>12</a:t>
            </a:fld>
            <a:endParaRPr lang="en-US"/>
          </a:p>
        </p:txBody>
      </p:sp>
    </p:spTree>
    <p:extLst>
      <p:ext uri="{BB962C8B-B14F-4D97-AF65-F5344CB8AC3E}">
        <p14:creationId xmlns:p14="http://schemas.microsoft.com/office/powerpoint/2010/main" val="33272307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Dig deeper into the limitations of Excel and expand into how to use with PQ and Data M best practices</a:t>
            </a:r>
          </a:p>
        </p:txBody>
      </p:sp>
      <p:sp>
        <p:nvSpPr>
          <p:cNvPr id="4" name="Slide Number Placeholder 3"/>
          <p:cNvSpPr>
            <a:spLocks noGrp="1"/>
          </p:cNvSpPr>
          <p:nvPr>
            <p:ph type="sldNum" sz="quarter" idx="5"/>
          </p:nvPr>
        </p:nvSpPr>
        <p:spPr/>
        <p:txBody>
          <a:bodyPr/>
          <a:lstStyle/>
          <a:p>
            <a:fld id="{9C3F79A4-5FFD-458C-B33B-5AF76C5D20A9}" type="slidenum">
              <a:rPr lang="en-US" smtClean="0"/>
              <a:t>13</a:t>
            </a:fld>
            <a:endParaRPr lang="en-US"/>
          </a:p>
        </p:txBody>
      </p:sp>
    </p:spTree>
    <p:extLst>
      <p:ext uri="{BB962C8B-B14F-4D97-AF65-F5344CB8AC3E}">
        <p14:creationId xmlns:p14="http://schemas.microsoft.com/office/powerpoint/2010/main" val="23494288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Second intermission to talk about Excel and its history along with a live demo of columnar database and Excel basics in Excel</a:t>
            </a:r>
          </a:p>
        </p:txBody>
      </p:sp>
      <p:sp>
        <p:nvSpPr>
          <p:cNvPr id="4" name="Slide Number Placeholder 3"/>
          <p:cNvSpPr>
            <a:spLocks noGrp="1"/>
          </p:cNvSpPr>
          <p:nvPr>
            <p:ph type="sldNum" sz="quarter" idx="5"/>
          </p:nvPr>
        </p:nvSpPr>
        <p:spPr/>
        <p:txBody>
          <a:bodyPr/>
          <a:lstStyle/>
          <a:p>
            <a:fld id="{9C3F79A4-5FFD-458C-B33B-5AF76C5D20A9}" type="slidenum">
              <a:rPr lang="en-US" smtClean="0"/>
              <a:t>14</a:t>
            </a:fld>
            <a:endParaRPr lang="en-US"/>
          </a:p>
        </p:txBody>
      </p:sp>
    </p:spTree>
    <p:extLst>
      <p:ext uri="{BB962C8B-B14F-4D97-AF65-F5344CB8AC3E}">
        <p14:creationId xmlns:p14="http://schemas.microsoft.com/office/powerpoint/2010/main" val="1100992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Brandon</a:t>
            </a:r>
          </a:p>
        </p:txBody>
      </p:sp>
      <p:sp>
        <p:nvSpPr>
          <p:cNvPr id="4" name="Slide Number Placeholder 3"/>
          <p:cNvSpPr>
            <a:spLocks noGrp="1"/>
          </p:cNvSpPr>
          <p:nvPr>
            <p:ph type="sldNum" sz="quarter" idx="5"/>
          </p:nvPr>
        </p:nvSpPr>
        <p:spPr/>
        <p:txBody>
          <a:bodyPr/>
          <a:lstStyle/>
          <a:p>
            <a:fld id="{9C3F79A4-5FFD-458C-B33B-5AF76C5D20A9}" type="slidenum">
              <a:rPr lang="en-US" smtClean="0"/>
              <a:t>15</a:t>
            </a:fld>
            <a:endParaRPr lang="en-US"/>
          </a:p>
        </p:txBody>
      </p:sp>
    </p:spTree>
    <p:extLst>
      <p:ext uri="{BB962C8B-B14F-4D97-AF65-F5344CB8AC3E}">
        <p14:creationId xmlns:p14="http://schemas.microsoft.com/office/powerpoint/2010/main" val="2477938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Defines on-premise databases and provides some background for that</a:t>
            </a:r>
          </a:p>
        </p:txBody>
      </p:sp>
      <p:sp>
        <p:nvSpPr>
          <p:cNvPr id="4" name="Slide Number Placeholder 3"/>
          <p:cNvSpPr>
            <a:spLocks noGrp="1"/>
          </p:cNvSpPr>
          <p:nvPr>
            <p:ph type="sldNum" sz="quarter" idx="5"/>
          </p:nvPr>
        </p:nvSpPr>
        <p:spPr/>
        <p:txBody>
          <a:bodyPr/>
          <a:lstStyle/>
          <a:p>
            <a:fld id="{9C3F79A4-5FFD-458C-B33B-5AF76C5D20A9}" type="slidenum">
              <a:rPr lang="en-US" smtClean="0"/>
              <a:t>16</a:t>
            </a:fld>
            <a:endParaRPr lang="en-US"/>
          </a:p>
        </p:txBody>
      </p:sp>
    </p:spTree>
    <p:extLst>
      <p:ext uri="{BB962C8B-B14F-4D97-AF65-F5344CB8AC3E}">
        <p14:creationId xmlns:p14="http://schemas.microsoft.com/office/powerpoint/2010/main" val="4959649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Lay out different data types for more discussion</a:t>
            </a:r>
          </a:p>
          <a:p>
            <a:r>
              <a:rPr lang="en-US"/>
              <a:t>Data within the most common types of databases in operation today is typically modeled in rows and columns in a series of tables to make processing and data querying efficient. The data can then be easily accessed, managed, modified, updated, controlled, and organized. Most databases use structured query language (SQL) for writing and querying data.</a:t>
            </a:r>
          </a:p>
        </p:txBody>
      </p:sp>
      <p:sp>
        <p:nvSpPr>
          <p:cNvPr id="4" name="Slide Number Placeholder 3"/>
          <p:cNvSpPr>
            <a:spLocks noGrp="1"/>
          </p:cNvSpPr>
          <p:nvPr>
            <p:ph type="sldNum" sz="quarter" idx="5"/>
          </p:nvPr>
        </p:nvSpPr>
        <p:spPr/>
        <p:txBody>
          <a:bodyPr/>
          <a:lstStyle/>
          <a:p>
            <a:fld id="{9C3F79A4-5FFD-458C-B33B-5AF76C5D20A9}" type="slidenum">
              <a:rPr lang="en-US" smtClean="0"/>
              <a:t>17</a:t>
            </a:fld>
            <a:endParaRPr lang="en-US"/>
          </a:p>
        </p:txBody>
      </p:sp>
    </p:spTree>
    <p:extLst>
      <p:ext uri="{BB962C8B-B14F-4D97-AF65-F5344CB8AC3E}">
        <p14:creationId xmlns:p14="http://schemas.microsoft.com/office/powerpoint/2010/main" val="32256268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Oaks</a:t>
            </a:r>
          </a:p>
        </p:txBody>
      </p:sp>
      <p:sp>
        <p:nvSpPr>
          <p:cNvPr id="4" name="Slide Number Placeholder 3"/>
          <p:cNvSpPr>
            <a:spLocks noGrp="1"/>
          </p:cNvSpPr>
          <p:nvPr>
            <p:ph type="sldNum" sz="quarter" idx="5"/>
          </p:nvPr>
        </p:nvSpPr>
        <p:spPr/>
        <p:txBody>
          <a:bodyPr/>
          <a:lstStyle/>
          <a:p>
            <a:fld id="{9C3F79A4-5FFD-458C-B33B-5AF76C5D20A9}" type="slidenum">
              <a:rPr lang="en-US" smtClean="0"/>
              <a:t>18</a:t>
            </a:fld>
            <a:endParaRPr lang="en-US"/>
          </a:p>
        </p:txBody>
      </p:sp>
    </p:spTree>
    <p:extLst>
      <p:ext uri="{BB962C8B-B14F-4D97-AF65-F5344CB8AC3E}">
        <p14:creationId xmlns:p14="http://schemas.microsoft.com/office/powerpoint/2010/main" val="1887404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Oaks</a:t>
            </a:r>
          </a:p>
          <a:p>
            <a:endParaRPr lang="en-US"/>
          </a:p>
        </p:txBody>
      </p:sp>
      <p:sp>
        <p:nvSpPr>
          <p:cNvPr id="4" name="Slide Number Placeholder 3"/>
          <p:cNvSpPr>
            <a:spLocks noGrp="1"/>
          </p:cNvSpPr>
          <p:nvPr>
            <p:ph type="sldNum" sz="quarter" idx="5"/>
          </p:nvPr>
        </p:nvSpPr>
        <p:spPr/>
        <p:txBody>
          <a:bodyPr/>
          <a:lstStyle/>
          <a:p>
            <a:fld id="{9C3F79A4-5FFD-458C-B33B-5AF76C5D20A9}" type="slidenum">
              <a:rPr lang="en-US" smtClean="0"/>
              <a:t>19</a:t>
            </a:fld>
            <a:endParaRPr lang="en-US"/>
          </a:p>
        </p:txBody>
      </p:sp>
    </p:spTree>
    <p:extLst>
      <p:ext uri="{BB962C8B-B14F-4D97-AF65-F5344CB8AC3E}">
        <p14:creationId xmlns:p14="http://schemas.microsoft.com/office/powerpoint/2010/main" val="30242593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Initial hook to engage audience with a story</a:t>
            </a:r>
          </a:p>
        </p:txBody>
      </p:sp>
      <p:sp>
        <p:nvSpPr>
          <p:cNvPr id="4" name="Slide Number Placeholder 3"/>
          <p:cNvSpPr>
            <a:spLocks noGrp="1"/>
          </p:cNvSpPr>
          <p:nvPr>
            <p:ph type="sldNum" sz="quarter" idx="5"/>
          </p:nvPr>
        </p:nvSpPr>
        <p:spPr/>
        <p:txBody>
          <a:bodyPr/>
          <a:lstStyle/>
          <a:p>
            <a:fld id="{9C3F79A4-5FFD-458C-B33B-5AF76C5D20A9}" type="slidenum">
              <a:rPr lang="en-US" smtClean="0"/>
              <a:t>2</a:t>
            </a:fld>
            <a:endParaRPr lang="en-US"/>
          </a:p>
        </p:txBody>
      </p:sp>
    </p:spTree>
    <p:extLst>
      <p:ext uri="{BB962C8B-B14F-4D97-AF65-F5344CB8AC3E}">
        <p14:creationId xmlns:p14="http://schemas.microsoft.com/office/powerpoint/2010/main" val="11687029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Part five of the story</a:t>
            </a:r>
          </a:p>
        </p:txBody>
      </p:sp>
      <p:sp>
        <p:nvSpPr>
          <p:cNvPr id="4" name="Slide Number Placeholder 3"/>
          <p:cNvSpPr>
            <a:spLocks noGrp="1"/>
          </p:cNvSpPr>
          <p:nvPr>
            <p:ph type="sldNum" sz="quarter" idx="5"/>
          </p:nvPr>
        </p:nvSpPr>
        <p:spPr/>
        <p:txBody>
          <a:bodyPr/>
          <a:lstStyle/>
          <a:p>
            <a:fld id="{9C3F79A4-5FFD-458C-B33B-5AF76C5D20A9}" type="slidenum">
              <a:rPr lang="en-US" smtClean="0"/>
              <a:t>20</a:t>
            </a:fld>
            <a:endParaRPr lang="en-US"/>
          </a:p>
        </p:txBody>
      </p:sp>
    </p:spTree>
    <p:extLst>
      <p:ext uri="{BB962C8B-B14F-4D97-AF65-F5344CB8AC3E}">
        <p14:creationId xmlns:p14="http://schemas.microsoft.com/office/powerpoint/2010/main" val="38650044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Lays out the points of cloud computing</a:t>
            </a:r>
          </a:p>
          <a:p>
            <a:pPr marL="285750" indent="-285750">
              <a:buFont typeface="Arial,Sans-Serif"/>
              <a:buChar char="•"/>
            </a:pPr>
            <a:r>
              <a:rPr lang="en-US"/>
              <a:t>They each provide geo-redundant services scattered throughout the globe, hosted in mirror servers to avoid data corruption and provide backup upon backup as needed per client need.</a:t>
            </a:r>
            <a:endParaRPr lang="en-US">
              <a:cs typeface="Calibri"/>
            </a:endParaRPr>
          </a:p>
          <a:p>
            <a:pPr marL="285750" indent="-285750">
              <a:buFont typeface="Arial,Sans-Serif"/>
              <a:buChar char="•"/>
            </a:pPr>
            <a:r>
              <a:rPr lang="en-US"/>
              <a:t>It also allowed Microsoft to enter the world of Big Data when it entered the arena to counter Amazon’s newly minted Elastic Compute Cloud product in 2006.</a:t>
            </a:r>
          </a:p>
        </p:txBody>
      </p:sp>
      <p:sp>
        <p:nvSpPr>
          <p:cNvPr id="4" name="Slide Number Placeholder 3"/>
          <p:cNvSpPr>
            <a:spLocks noGrp="1"/>
          </p:cNvSpPr>
          <p:nvPr>
            <p:ph type="sldNum" sz="quarter" idx="5"/>
          </p:nvPr>
        </p:nvSpPr>
        <p:spPr/>
        <p:txBody>
          <a:bodyPr/>
          <a:lstStyle/>
          <a:p>
            <a:fld id="{9C3F79A4-5FFD-458C-B33B-5AF76C5D20A9}" type="slidenum">
              <a:rPr lang="en-US" smtClean="0"/>
              <a:t>21</a:t>
            </a:fld>
            <a:endParaRPr lang="en-US"/>
          </a:p>
        </p:txBody>
      </p:sp>
    </p:spTree>
    <p:extLst>
      <p:ext uri="{BB962C8B-B14F-4D97-AF65-F5344CB8AC3E}">
        <p14:creationId xmlns:p14="http://schemas.microsoft.com/office/powerpoint/2010/main" val="24110099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Debate</a:t>
            </a:r>
          </a:p>
          <a:p>
            <a:r>
              <a:rPr lang="en-US">
                <a:cs typeface="Calibri"/>
              </a:rPr>
              <a:t>Brandon does pros of on-premises</a:t>
            </a:r>
          </a:p>
          <a:p>
            <a:r>
              <a:rPr lang="en-US">
                <a:cs typeface="Calibri"/>
              </a:rPr>
              <a:t>Oaks does pros of cloud</a:t>
            </a:r>
          </a:p>
          <a:p>
            <a:r>
              <a:rPr lang="en-US">
                <a:cs typeface="Calibri"/>
              </a:rPr>
              <a:t>Debate about the cons, invite in audience to speak, leave poll for the end of the discussion</a:t>
            </a:r>
          </a:p>
          <a:p>
            <a:endParaRPr lang="en-US">
              <a:cs typeface="Calibri"/>
            </a:endParaRPr>
          </a:p>
          <a:p>
            <a:r>
              <a:rPr lang="en-US">
                <a:cs typeface="Calibri"/>
              </a:rPr>
              <a:t>Brandon: Alright folks, it's time for our final demo and this one's a debate. I'll be on-premises POV for this one.</a:t>
            </a:r>
          </a:p>
          <a:p>
            <a:r>
              <a:rPr lang="en-US">
                <a:cs typeface="Calibri"/>
              </a:rPr>
              <a:t>Oaks: I'll be the cloud POV for this one.</a:t>
            </a:r>
          </a:p>
          <a:p>
            <a:r>
              <a:rPr lang="en-US">
                <a:cs typeface="Calibri"/>
              </a:rPr>
              <a:t>Brandon: So Oaks, on-premises is great for having full control of your data on both a physical and security level.</a:t>
            </a:r>
          </a:p>
          <a:p>
            <a:r>
              <a:rPr lang="en-US">
                <a:cs typeface="Calibri"/>
              </a:rPr>
              <a:t>Oaks: That's true, while cloud is great for having access to your data anywhere and remains secure at a high level.</a:t>
            </a:r>
          </a:p>
          <a:p>
            <a:r>
              <a:rPr lang="en-US">
                <a:cs typeface="Calibri"/>
              </a:rPr>
              <a:t>Brandon: The security level is very high for on-premises for any kind of attempted hacking when all of your data is stored in one place.</a:t>
            </a:r>
          </a:p>
          <a:p>
            <a:r>
              <a:rPr lang="en-US">
                <a:cs typeface="Calibri"/>
              </a:rPr>
              <a:t>Oaks: Cloud servers have security measures to prevent hacking and redundancy locations built in for data.</a:t>
            </a:r>
          </a:p>
          <a:p>
            <a:r>
              <a:rPr lang="en-US">
                <a:cs typeface="Calibri"/>
              </a:rPr>
              <a:t>Brandon: What about management? On-premises is great for complete control and it allows you to physically upgrade your software and hardware whenever you like.</a:t>
            </a:r>
          </a:p>
          <a:p>
            <a:r>
              <a:rPr lang="en-US">
                <a:cs typeface="Calibri"/>
              </a:rPr>
              <a:t>Oaks: That's actually one place where cloud shines since it will typically be maintained by the company who provides the cloud environment.</a:t>
            </a:r>
          </a:p>
          <a:p>
            <a:r>
              <a:rPr lang="en-US">
                <a:cs typeface="Calibri"/>
              </a:rPr>
              <a:t>Brandon: On-premises allows you to access your data without internet and can typically mean lower internet costs too.</a:t>
            </a:r>
          </a:p>
          <a:p>
            <a:r>
              <a:rPr lang="en-US">
                <a:cs typeface="Calibri"/>
              </a:rPr>
              <a:t>Oaks: Cloud is a pay-as-you go service typically so it's easy to tailor to your needs and it also performs regular data backups for you.</a:t>
            </a:r>
          </a:p>
          <a:p>
            <a:r>
              <a:rPr lang="en-US">
                <a:cs typeface="Calibri"/>
              </a:rPr>
              <a:t>Brandon: Wow! Great stuff on both sides it sounds like, but how about we hear what the audience thinks?</a:t>
            </a:r>
          </a:p>
          <a:p>
            <a:r>
              <a:rPr lang="en-US">
                <a:cs typeface="Calibri"/>
              </a:rPr>
              <a:t>Oaks: Alright mate, lets get a feel for the cons. Alan, you want to start?</a:t>
            </a:r>
          </a:p>
          <a:p>
            <a:endParaRPr lang="en-US">
              <a:cs typeface="Calibri"/>
            </a:endParaRPr>
          </a:p>
          <a:p>
            <a:r>
              <a:rPr lang="en-US">
                <a:cs typeface="Calibri"/>
              </a:rPr>
              <a:t>Debate about cons with audience.....</a:t>
            </a:r>
          </a:p>
          <a:p>
            <a:endParaRPr lang="en-US">
              <a:cs typeface="Calibri"/>
            </a:endParaRPr>
          </a:p>
          <a:p>
            <a:r>
              <a:rPr lang="en-US">
                <a:cs typeface="Calibri"/>
              </a:rPr>
              <a:t>Poll pop up after final comments....</a:t>
            </a:r>
          </a:p>
        </p:txBody>
      </p:sp>
      <p:sp>
        <p:nvSpPr>
          <p:cNvPr id="4" name="Slide Number Placeholder 3"/>
          <p:cNvSpPr>
            <a:spLocks noGrp="1"/>
          </p:cNvSpPr>
          <p:nvPr>
            <p:ph type="sldNum" sz="quarter" idx="5"/>
          </p:nvPr>
        </p:nvSpPr>
        <p:spPr/>
        <p:txBody>
          <a:bodyPr/>
          <a:lstStyle/>
          <a:p>
            <a:fld id="{9C3F79A4-5FFD-458C-B33B-5AF76C5D20A9}" type="slidenum">
              <a:rPr lang="en-US" smtClean="0"/>
              <a:t>22</a:t>
            </a:fld>
            <a:endParaRPr lang="en-US"/>
          </a:p>
        </p:txBody>
      </p:sp>
    </p:spTree>
    <p:extLst>
      <p:ext uri="{BB962C8B-B14F-4D97-AF65-F5344CB8AC3E}">
        <p14:creationId xmlns:p14="http://schemas.microsoft.com/office/powerpoint/2010/main" val="42346980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Brandon</a:t>
            </a:r>
          </a:p>
        </p:txBody>
      </p:sp>
      <p:sp>
        <p:nvSpPr>
          <p:cNvPr id="4" name="Slide Number Placeholder 3"/>
          <p:cNvSpPr>
            <a:spLocks noGrp="1"/>
          </p:cNvSpPr>
          <p:nvPr>
            <p:ph type="sldNum" sz="quarter" idx="5"/>
          </p:nvPr>
        </p:nvSpPr>
        <p:spPr/>
        <p:txBody>
          <a:bodyPr/>
          <a:lstStyle/>
          <a:p>
            <a:fld id="{9C3F79A4-5FFD-458C-B33B-5AF76C5D20A9}" type="slidenum">
              <a:rPr lang="en-US" smtClean="0"/>
              <a:t>23</a:t>
            </a:fld>
            <a:endParaRPr lang="en-US"/>
          </a:p>
        </p:txBody>
      </p:sp>
    </p:spTree>
    <p:extLst>
      <p:ext uri="{BB962C8B-B14F-4D97-AF65-F5344CB8AC3E}">
        <p14:creationId xmlns:p14="http://schemas.microsoft.com/office/powerpoint/2010/main" val="13847502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Part six of the story and ending section</a:t>
            </a:r>
          </a:p>
        </p:txBody>
      </p:sp>
      <p:sp>
        <p:nvSpPr>
          <p:cNvPr id="4" name="Slide Number Placeholder 3"/>
          <p:cNvSpPr>
            <a:spLocks noGrp="1"/>
          </p:cNvSpPr>
          <p:nvPr>
            <p:ph type="sldNum" sz="quarter" idx="5"/>
          </p:nvPr>
        </p:nvSpPr>
        <p:spPr/>
        <p:txBody>
          <a:bodyPr/>
          <a:lstStyle/>
          <a:p>
            <a:fld id="{9C3F79A4-5FFD-458C-B33B-5AF76C5D20A9}" type="slidenum">
              <a:rPr lang="en-US" smtClean="0"/>
              <a:t>24</a:t>
            </a:fld>
            <a:endParaRPr lang="en-US"/>
          </a:p>
        </p:txBody>
      </p:sp>
    </p:spTree>
    <p:extLst>
      <p:ext uri="{BB962C8B-B14F-4D97-AF65-F5344CB8AC3E}">
        <p14:creationId xmlns:p14="http://schemas.microsoft.com/office/powerpoint/2010/main" val="24941455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Leave this part as debate for audience</a:t>
            </a:r>
          </a:p>
        </p:txBody>
      </p:sp>
      <p:sp>
        <p:nvSpPr>
          <p:cNvPr id="4" name="Slide Number Placeholder 3"/>
          <p:cNvSpPr>
            <a:spLocks noGrp="1"/>
          </p:cNvSpPr>
          <p:nvPr>
            <p:ph type="sldNum" sz="quarter" idx="5"/>
          </p:nvPr>
        </p:nvSpPr>
        <p:spPr/>
        <p:txBody>
          <a:bodyPr/>
          <a:lstStyle/>
          <a:p>
            <a:fld id="{9C3F79A4-5FFD-458C-B33B-5AF76C5D20A9}" type="slidenum">
              <a:rPr lang="en-US" smtClean="0"/>
              <a:t>25</a:t>
            </a:fld>
            <a:endParaRPr lang="en-US"/>
          </a:p>
        </p:txBody>
      </p:sp>
    </p:spTree>
    <p:extLst>
      <p:ext uri="{BB962C8B-B14F-4D97-AF65-F5344CB8AC3E}">
        <p14:creationId xmlns:p14="http://schemas.microsoft.com/office/powerpoint/2010/main" val="429655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Initial setup of conflict in the tech industry to cover pathos and ethos. Running dialogue fits nicely into story mode, along with appropriate terms to get into the technical stuff later</a:t>
            </a:r>
          </a:p>
        </p:txBody>
      </p:sp>
      <p:sp>
        <p:nvSpPr>
          <p:cNvPr id="4" name="Slide Number Placeholder 3"/>
          <p:cNvSpPr>
            <a:spLocks noGrp="1"/>
          </p:cNvSpPr>
          <p:nvPr>
            <p:ph type="sldNum" sz="quarter" idx="5"/>
          </p:nvPr>
        </p:nvSpPr>
        <p:spPr/>
        <p:txBody>
          <a:bodyPr/>
          <a:lstStyle/>
          <a:p>
            <a:fld id="{9C3F79A4-5FFD-458C-B33B-5AF76C5D20A9}" type="slidenum">
              <a:rPr lang="en-US" smtClean="0"/>
              <a:t>3</a:t>
            </a:fld>
            <a:endParaRPr lang="en-US"/>
          </a:p>
        </p:txBody>
      </p:sp>
    </p:spTree>
    <p:extLst>
      <p:ext uri="{BB962C8B-B14F-4D97-AF65-F5344CB8AC3E}">
        <p14:creationId xmlns:p14="http://schemas.microsoft.com/office/powerpoint/2010/main" val="3790654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Comparison of different definitions, along with the most widely used one.</a:t>
            </a:r>
          </a:p>
          <a:p>
            <a:r>
              <a:rPr lang="en-US" i="1"/>
              <a:t>instructions written in symbolic code which must be translated into a program language before they can be executed. – </a:t>
            </a:r>
            <a:r>
              <a:rPr lang="en-US"/>
              <a:t>Collins English Dictionary</a:t>
            </a:r>
          </a:p>
          <a:p>
            <a:r>
              <a:rPr lang="en-US" i="1"/>
              <a:t>a program code unrelated to the hardware of a particular computer and requiring conversion to the code used by the computer before the program can be used. </a:t>
            </a:r>
            <a:r>
              <a:rPr lang="en-US"/>
              <a:t>– Dictionary.com</a:t>
            </a:r>
          </a:p>
          <a:p>
            <a:r>
              <a:rPr lang="en-US" i="1"/>
              <a:t>A notation resembling a simplified programming language, used in program design. </a:t>
            </a:r>
            <a:r>
              <a:rPr lang="en-US"/>
              <a:t>– Oxford D</a:t>
            </a:r>
          </a:p>
        </p:txBody>
      </p:sp>
      <p:sp>
        <p:nvSpPr>
          <p:cNvPr id="4" name="Slide Number Placeholder 3"/>
          <p:cNvSpPr>
            <a:spLocks noGrp="1"/>
          </p:cNvSpPr>
          <p:nvPr>
            <p:ph type="sldNum" sz="quarter" idx="5"/>
          </p:nvPr>
        </p:nvSpPr>
        <p:spPr/>
        <p:txBody>
          <a:bodyPr/>
          <a:lstStyle/>
          <a:p>
            <a:fld id="{9C3F79A4-5FFD-458C-B33B-5AF76C5D20A9}" type="slidenum">
              <a:rPr lang="en-US" smtClean="0"/>
              <a:t>4</a:t>
            </a:fld>
            <a:endParaRPr lang="en-US"/>
          </a:p>
        </p:txBody>
      </p:sp>
    </p:spTree>
    <p:extLst>
      <p:ext uri="{BB962C8B-B14F-4D97-AF65-F5344CB8AC3E}">
        <p14:creationId xmlns:p14="http://schemas.microsoft.com/office/powerpoint/2010/main" val="3788370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Mythos satisfied with Greek Titan Atlas, along with real-world tie ins to build metaphors and the setup for all Silicon Valley’s advent</a:t>
            </a:r>
          </a:p>
        </p:txBody>
      </p:sp>
      <p:sp>
        <p:nvSpPr>
          <p:cNvPr id="4" name="Slide Number Placeholder 3"/>
          <p:cNvSpPr>
            <a:spLocks noGrp="1"/>
          </p:cNvSpPr>
          <p:nvPr>
            <p:ph type="sldNum" sz="quarter" idx="5"/>
          </p:nvPr>
        </p:nvSpPr>
        <p:spPr/>
        <p:txBody>
          <a:bodyPr/>
          <a:lstStyle/>
          <a:p>
            <a:fld id="{9C3F79A4-5FFD-458C-B33B-5AF76C5D20A9}" type="slidenum">
              <a:rPr lang="en-US" smtClean="0"/>
              <a:t>5</a:t>
            </a:fld>
            <a:endParaRPr lang="en-US"/>
          </a:p>
        </p:txBody>
      </p:sp>
    </p:spTree>
    <p:extLst>
      <p:ext uri="{BB962C8B-B14F-4D97-AF65-F5344CB8AC3E}">
        <p14:creationId xmlns:p14="http://schemas.microsoft.com/office/powerpoint/2010/main" val="2346890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Comparison of the separate growth of Microsoft and Apple over the years to add some depth</a:t>
            </a:r>
          </a:p>
        </p:txBody>
      </p:sp>
      <p:sp>
        <p:nvSpPr>
          <p:cNvPr id="4" name="Slide Number Placeholder 3"/>
          <p:cNvSpPr>
            <a:spLocks noGrp="1"/>
          </p:cNvSpPr>
          <p:nvPr>
            <p:ph type="sldNum" sz="quarter" idx="5"/>
          </p:nvPr>
        </p:nvSpPr>
        <p:spPr/>
        <p:txBody>
          <a:bodyPr/>
          <a:lstStyle/>
          <a:p>
            <a:fld id="{9C3F79A4-5FFD-458C-B33B-5AF76C5D20A9}" type="slidenum">
              <a:rPr lang="en-US" smtClean="0"/>
              <a:t>6</a:t>
            </a:fld>
            <a:endParaRPr lang="en-US"/>
          </a:p>
        </p:txBody>
      </p:sp>
    </p:spTree>
    <p:extLst>
      <p:ext uri="{BB962C8B-B14F-4D97-AF65-F5344CB8AC3E}">
        <p14:creationId xmlns:p14="http://schemas.microsoft.com/office/powerpoint/2010/main" val="1943200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First intermission to give tips and tricks for pseudo and to set up next part</a:t>
            </a:r>
          </a:p>
        </p:txBody>
      </p:sp>
      <p:sp>
        <p:nvSpPr>
          <p:cNvPr id="4" name="Slide Number Placeholder 3"/>
          <p:cNvSpPr>
            <a:spLocks noGrp="1"/>
          </p:cNvSpPr>
          <p:nvPr>
            <p:ph type="sldNum" sz="quarter" idx="5"/>
          </p:nvPr>
        </p:nvSpPr>
        <p:spPr/>
        <p:txBody>
          <a:bodyPr/>
          <a:lstStyle/>
          <a:p>
            <a:fld id="{9C3F79A4-5FFD-458C-B33B-5AF76C5D20A9}" type="slidenum">
              <a:rPr lang="en-US" smtClean="0"/>
              <a:t>7</a:t>
            </a:fld>
            <a:endParaRPr lang="en-US"/>
          </a:p>
        </p:txBody>
      </p:sp>
    </p:spTree>
    <p:extLst>
      <p:ext uri="{BB962C8B-B14F-4D97-AF65-F5344CB8AC3E}">
        <p14:creationId xmlns:p14="http://schemas.microsoft.com/office/powerpoint/2010/main" val="27827593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Oaks</a:t>
            </a:r>
          </a:p>
        </p:txBody>
      </p:sp>
      <p:sp>
        <p:nvSpPr>
          <p:cNvPr id="4" name="Slide Number Placeholder 3"/>
          <p:cNvSpPr>
            <a:spLocks noGrp="1"/>
          </p:cNvSpPr>
          <p:nvPr>
            <p:ph type="sldNum" sz="quarter" idx="5"/>
          </p:nvPr>
        </p:nvSpPr>
        <p:spPr/>
        <p:txBody>
          <a:bodyPr/>
          <a:lstStyle/>
          <a:p>
            <a:fld id="{9C3F79A4-5FFD-458C-B33B-5AF76C5D20A9}" type="slidenum">
              <a:rPr lang="en-US" smtClean="0"/>
              <a:t>8</a:t>
            </a:fld>
            <a:endParaRPr lang="en-US"/>
          </a:p>
        </p:txBody>
      </p:sp>
    </p:spTree>
    <p:extLst>
      <p:ext uri="{BB962C8B-B14F-4D97-AF65-F5344CB8AC3E}">
        <p14:creationId xmlns:p14="http://schemas.microsoft.com/office/powerpoint/2010/main" val="1288387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Short and sweet summary of Excel’s history and its power</a:t>
            </a:r>
          </a:p>
          <a:p>
            <a:pPr marL="542925" indent="-542925"/>
            <a:r>
              <a:rPr lang="en-US"/>
              <a:t>As Microsoft grew, the need for stronger programs for data manipulation also grew and so Microsoft created Excel to replace both VisiCalc and IBM’s spreadsheet software called Lotus 123 (whom they had a partnership with before which ran on MS-DOS). Lotus was not available on the Mac computers in 1985 that ran Excel.</a:t>
            </a:r>
            <a:endParaRPr lang="en-US">
              <a:cs typeface="Calibri" panose="020F0502020204030204"/>
            </a:endParaRPr>
          </a:p>
          <a:p>
            <a:pPr marL="542925" indent="-542925"/>
            <a:r>
              <a:rPr lang="en-US">
                <a:effectLst>
                  <a:glow rad="38100">
                    <a:prstClr val="black">
                      <a:lumMod val="50000"/>
                      <a:lumOff val="50000"/>
                      <a:alpha val="20000"/>
                    </a:prstClr>
                  </a:glow>
                  <a:outerShdw blurRad="44450" dist="12700" dir="13860000" algn="tl" rotWithShape="0">
                    <a:srgbClr val="000000">
                      <a:alpha val="20000"/>
                    </a:srgbClr>
                  </a:outerShdw>
                </a:effectLst>
              </a:rPr>
              <a:t>Microsoft's excel program was actually based on VisiCalc in terms of coding framework, which they ran with to create their domination strategy for the market.</a:t>
            </a:r>
            <a:endParaRPr lang="en-US"/>
          </a:p>
          <a:p>
            <a:pPr marL="542925" indent="-542925"/>
            <a:r>
              <a:rPr lang="en-US"/>
              <a:t>Excel quickly became the go-to program in terms of market share for any manner of things from simple data entry up to the most advanced macros you can run in VBA and TypeScript today. Much of this can be contributed to the success of the packaging strategy Microsoft employed in bundling Excel into their Office suite.</a:t>
            </a:r>
            <a:endParaRPr lang="en-US">
              <a:cs typeface="Calibri"/>
            </a:endParaRPr>
          </a:p>
          <a:p>
            <a:endParaRPr lang="en-US"/>
          </a:p>
        </p:txBody>
      </p:sp>
      <p:sp>
        <p:nvSpPr>
          <p:cNvPr id="4" name="Slide Number Placeholder 3"/>
          <p:cNvSpPr>
            <a:spLocks noGrp="1"/>
          </p:cNvSpPr>
          <p:nvPr>
            <p:ph type="sldNum" sz="quarter" idx="5"/>
          </p:nvPr>
        </p:nvSpPr>
        <p:spPr/>
        <p:txBody>
          <a:bodyPr/>
          <a:lstStyle/>
          <a:p>
            <a:fld id="{9C3F79A4-5FFD-458C-B33B-5AF76C5D20A9}" type="slidenum">
              <a:rPr lang="en-US" smtClean="0"/>
              <a:t>9</a:t>
            </a:fld>
            <a:endParaRPr lang="en-US"/>
          </a:p>
        </p:txBody>
      </p:sp>
    </p:spTree>
    <p:extLst>
      <p:ext uri="{BB962C8B-B14F-4D97-AF65-F5344CB8AC3E}">
        <p14:creationId xmlns:p14="http://schemas.microsoft.com/office/powerpoint/2010/main" val="41747006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a:t>Click to edit Master title style</a:t>
            </a:r>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08C1325-25D1-4ECE-981F-4C8860BE0C74}" type="datetime1">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3896803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1B10F70-07E8-42AD-94A4-5312550087DC}" type="datetime1">
              <a:rPr lang="en-US" smtClean="0"/>
              <a:t>9/8/2021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3487114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a:t>Click to edit Master title style</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7650730-5887-4FB6-9B35-578F499FF726}" type="datetime1">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2091366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6F11708-DAE1-4BEC-87DB-8819B628381A}" type="datetime1">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27414796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a:t>Click to edit Master title style</a:t>
            </a:r>
          </a:p>
        </p:txBody>
      </p:sp>
      <p:sp>
        <p:nvSpPr>
          <p:cNvPr id="3" name="Text Placeholder 2"/>
          <p:cNvSpPr>
            <a:spLocks noGrp="1"/>
          </p:cNvSpPr>
          <p:nvPr>
            <p:ph type="body" idx="1"/>
          </p:nvPr>
        </p:nvSpPr>
        <p:spPr>
          <a:xfrm>
            <a:off x="1141410" y="4777381"/>
            <a:ext cx="9906001"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ECFF28C-4D85-47B5-BE60-ED8D72976D22}" type="datetime1">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4556208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a:t>Click to edit Master title style</a:t>
            </a:r>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B5DB98-4F8C-4823-9BC5-D0D05CFA19F7}" type="datetime1">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17866133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a:t>Click to edit Master title style</a:t>
            </a:r>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solidFill>
                  <a:schemeClr val="tx1"/>
                </a:soli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C7F90EA-1D3A-491F-86B2-329CA7C8BCF2}" type="datetime1">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5296787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829D18-5CC0-41F4-9F07-859485EF5C44}" type="datetime1">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18220288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1588DD-4D02-42F1-B6E0-EC571056CA08}" type="datetime1">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2613793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7A2CF0F-AA86-4439-A3E2-A89B0A0377D8}" type="datetime1">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61509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a:t>Click to edit Master title style</a:t>
            </a:r>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6FE5B85-1756-484A-BF0D-2400573E0D12}" type="datetime1">
              <a:rPr lang="en-US" smtClean="0"/>
              <a:t>9/8/2021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1763324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3603085-7553-4383-9C54-DE4A40C956F1}" type="datetime1">
              <a:rPr lang="en-US" smtClean="0"/>
              <a:t>9/8/2021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3254160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B78D97D-21DD-4EC5-874C-FF285C359AB8}" type="datetime1">
              <a:rPr lang="en-US" smtClean="0"/>
              <a:t>9/8/2021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2650441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1B13C9C-AE10-4A7E-A535-F975CDC1358D}" type="datetime1">
              <a:rPr lang="en-US" smtClean="0"/>
              <a:t>9/8/2021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1430388112"/>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020553-E89A-4CD6-8BB8-7CB9D99BCB94}" type="datetime1">
              <a:rPr lang="en-US" smtClean="0"/>
              <a:t>9/8/2021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2934808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a:t>Click to edit Master title style</a:t>
            </a:r>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AC7D6E1-D0DD-45D7-BB09-A431F5C5CED3}" type="datetime1">
              <a:rPr lang="en-US" smtClean="0"/>
              <a:t>9/8/2021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2802342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a:t>Click to edit Master title style</a:t>
            </a:r>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9AB384C8-B9F0-450D-B24C-806AF59A2C17}" type="datetime1">
              <a:rPr lang="en-US" smtClean="0"/>
              <a:t>9/8/2021</a:t>
            </a:fld>
            <a:endParaRPr lang="en-US"/>
          </a:p>
        </p:txBody>
      </p:sp>
      <p:sp>
        <p:nvSpPr>
          <p:cNvPr id="6" name="Footer Placeholder 5"/>
          <p:cNvSpPr>
            <a:spLocks noGrp="1"/>
          </p:cNvSpPr>
          <p:nvPr>
            <p:ph type="ftr" sz="quarter" idx="11"/>
          </p:nvPr>
        </p:nvSpPr>
        <p:spPr>
          <a:xfrm>
            <a:off x="1141412" y="5883275"/>
            <a:ext cx="5105400" cy="365125"/>
          </a:xfrm>
        </p:spPr>
        <p:txBody>
          <a:bodyPr/>
          <a:lstStyle/>
          <a:p>
            <a:endParaRPr lang="en-US"/>
          </a:p>
        </p:txBody>
      </p:sp>
      <p:sp>
        <p:nvSpPr>
          <p:cNvPr id="7" name="Slide Number Placeholder 6"/>
          <p:cNvSpPr>
            <a:spLocks noGrp="1"/>
          </p:cNvSpPr>
          <p:nvPr>
            <p:ph type="sldNum" sz="quarter" idx="12"/>
          </p:nvPr>
        </p:nvSpPr>
        <p:spPr>
          <a:xfrm>
            <a:off x="10742612" y="5883275"/>
            <a:ext cx="322567" cy="365125"/>
          </a:xfrm>
        </p:spPr>
        <p:txBody>
          <a:bodyPr/>
          <a:lstStyle/>
          <a:p>
            <a:fld id="{3068E250-8E83-4A87-B825-366F3E3F776C}" type="slidenum">
              <a:rPr lang="en-US" smtClean="0"/>
              <a:t>‹#›</a:t>
            </a:fld>
            <a:endParaRPr lang="en-US"/>
          </a:p>
        </p:txBody>
      </p:sp>
    </p:spTree>
    <p:extLst>
      <p:ext uri="{BB962C8B-B14F-4D97-AF65-F5344CB8AC3E}">
        <p14:creationId xmlns:p14="http://schemas.microsoft.com/office/powerpoint/2010/main" val="2726461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00548A6B-C23E-40F6-8C52-4126CE7E5219}" type="datetime1">
              <a:rPr lang="en-US" smtClean="0"/>
              <a:t>9/8/2021</a:t>
            </a:fld>
            <a:endParaRPr lang="en-US"/>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a:p>
        </p:txBody>
      </p:sp>
      <p:sp>
        <p:nvSpPr>
          <p:cNvPr id="6" name="Slide Number Placeholder 5"/>
          <p:cNvSpPr>
            <a:spLocks noGrp="1"/>
          </p:cNvSpPr>
          <p:nvPr>
            <p:ph type="sldNum" sz="quarter" idx="4"/>
          </p:nvPr>
        </p:nvSpPr>
        <p:spPr>
          <a:xfrm>
            <a:off x="11640833" y="6469062"/>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3068E250-8E83-4A87-B825-366F3E3F776C}" type="slidenum">
              <a:rPr lang="en-US" smtClean="0"/>
              <a:t>‹#›</a:t>
            </a:fld>
            <a:endParaRPr lang="en-US"/>
          </a:p>
        </p:txBody>
      </p:sp>
    </p:spTree>
    <p:extLst>
      <p:ext uri="{BB962C8B-B14F-4D97-AF65-F5344CB8AC3E}">
        <p14:creationId xmlns:p14="http://schemas.microsoft.com/office/powerpoint/2010/main" val="3410704343"/>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hf hdr="0" ftr="0" dt="0"/>
  <p:txStyles>
    <p:titleStyle>
      <a:lvl1pPr algn="l" defTabSz="457200" rtl="0" eaLnBrk="1" latinLnBrk="0" hangingPunct="1">
        <a:spcBef>
          <a:spcPct val="0"/>
        </a:spcBef>
        <a:buNone/>
        <a:defRPr sz="3200" kern="1200" cap="all">
          <a:ln w="3175" cmpd="sng">
            <a:noFill/>
          </a:ln>
          <a:solidFill>
            <a:schemeClr val="accent1"/>
          </a:soli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00000"/>
        <a:buFont typeface="Arial"/>
        <a:buChar char="•"/>
        <a:defRPr sz="20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00000"/>
        <a:buFont typeface="Arial"/>
        <a:buChar char="•"/>
        <a:defRPr sz="18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00000"/>
        <a:buFont typeface="Arial"/>
        <a:buChar char="•"/>
        <a:defRPr sz="16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00000"/>
        <a:buFont typeface="Arial"/>
        <a:buChar char="•"/>
        <a:defRPr sz="14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00000"/>
        <a:buFont typeface="Arial"/>
        <a:buChar char="•"/>
        <a:defRPr sz="1200" kern="1200" cap="small">
          <a:solidFill>
            <a:schemeClr val="tx1"/>
          </a:soli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www.oracle.com/database/what-is-database/#WhatIsDBMS"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linkedin.com/in/oakleyturvey" TargetMode="External"/><Relationship Id="rId2" Type="http://schemas.openxmlformats.org/officeDocument/2006/relationships/hyperlink" Target="mailto:oakleyturvey@gmail.com" TargetMode="External"/><Relationship Id="rId1" Type="http://schemas.openxmlformats.org/officeDocument/2006/relationships/slideLayout" Target="../slideLayouts/slideLayout4.xml"/><Relationship Id="rId5" Type="http://schemas.openxmlformats.org/officeDocument/2006/relationships/hyperlink" Target="https://www.linkedin.com/in/brandon-patterson-272b84b3" TargetMode="External"/><Relationship Id="rId4" Type="http://schemas.openxmlformats.org/officeDocument/2006/relationships/hyperlink" Target="mailto:BRANDONPATTERSON334@GMAIL.COM"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thenewstack.io/how-visicalcs-spreadsheets-changed-the-world/" TargetMode="External"/><Relationship Id="rId2" Type="http://schemas.openxmlformats.org/officeDocument/2006/relationships/hyperlink" Target="https://www.poynter.org/reporting-editing/2015/today-in-media-history-lotus-1-2-3-was-the-killer-app-of-1983/" TargetMode="External"/><Relationship Id="rId1" Type="http://schemas.openxmlformats.org/officeDocument/2006/relationships/slideLayout" Target="../slideLayouts/slideLayout4.xml"/><Relationship Id="rId4" Type="http://schemas.openxmlformats.org/officeDocument/2006/relationships/hyperlink" Target="https://www.morefield.com/blog/on-premises-vs-cloud/"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3000"/>
            <a:lum/>
          </a:blip>
          <a:srcRect/>
          <a:stretch>
            <a:fillRect t="-8000" b="-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155DB-8766-4FAB-BF5A-0B2FD44EFEB3}"/>
              </a:ext>
            </a:extLst>
          </p:cNvPr>
          <p:cNvSpPr>
            <a:spLocks noGrp="1"/>
          </p:cNvSpPr>
          <p:nvPr>
            <p:ph type="ctrTitle"/>
          </p:nvPr>
        </p:nvSpPr>
        <p:spPr>
          <a:xfrm>
            <a:off x="1524000" y="1435192"/>
            <a:ext cx="9144000" cy="1474263"/>
          </a:xfrm>
        </p:spPr>
        <p:txBody>
          <a:bodyPr>
            <a:normAutofit fontScale="90000"/>
          </a:bodyPr>
          <a:lstStyle/>
          <a:p>
            <a:r>
              <a:rPr lang="en-US" sz="9600">
                <a:solidFill>
                  <a:schemeClr val="bg1"/>
                </a:solidFill>
                <a:latin typeface="Algerian"/>
              </a:rPr>
              <a:t>Data Steps</a:t>
            </a:r>
          </a:p>
        </p:txBody>
      </p:sp>
      <p:sp>
        <p:nvSpPr>
          <p:cNvPr id="3" name="Subtitle 2">
            <a:extLst>
              <a:ext uri="{FF2B5EF4-FFF2-40B4-BE49-F238E27FC236}">
                <a16:creationId xmlns:a16="http://schemas.microsoft.com/office/drawing/2014/main" id="{EA11805D-A2E0-4249-88AC-52CB8E9900D0}"/>
              </a:ext>
            </a:extLst>
          </p:cNvPr>
          <p:cNvSpPr>
            <a:spLocks noGrp="1"/>
          </p:cNvSpPr>
          <p:nvPr>
            <p:ph type="subTitle" idx="1"/>
          </p:nvPr>
        </p:nvSpPr>
        <p:spPr/>
        <p:txBody>
          <a:bodyPr vert="horz" lIns="91440" tIns="45720" rIns="91440" bIns="45720" rtlCol="0" anchor="t">
            <a:noAutofit/>
          </a:bodyPr>
          <a:lstStyle/>
          <a:p>
            <a:r>
              <a:rPr lang="en-US" sz="3600">
                <a:solidFill>
                  <a:schemeClr val="bg1"/>
                </a:solidFill>
                <a:latin typeface="Arial Rounded MT Bold" panose="020F0704030504030204" pitchFamily="34" charset="0"/>
              </a:rPr>
              <a:t>Development of Data Storage – </a:t>
            </a:r>
            <a:br>
              <a:rPr lang="en-US" sz="3600">
                <a:solidFill>
                  <a:schemeClr val="bg1"/>
                </a:solidFill>
                <a:latin typeface="Arial Rounded MT Bold" panose="020F0704030504030204" pitchFamily="34" charset="0"/>
              </a:rPr>
            </a:br>
            <a:r>
              <a:rPr lang="en-US" sz="3600">
                <a:solidFill>
                  <a:schemeClr val="bg1"/>
                </a:solidFill>
                <a:latin typeface="Arial Rounded MT Bold" panose="020F0704030504030204" pitchFamily="34" charset="0"/>
              </a:rPr>
              <a:t>From Spreadsheet to </a:t>
            </a:r>
            <a:r>
              <a:rPr lang="en-US" sz="3600" err="1">
                <a:solidFill>
                  <a:schemeClr val="bg1"/>
                </a:solidFill>
                <a:latin typeface="Arial Rounded MT Bold" panose="020F0704030504030204" pitchFamily="34" charset="0"/>
              </a:rPr>
              <a:t>Dataverse</a:t>
            </a:r>
            <a:endParaRPr lang="en-US" sz="3600">
              <a:solidFill>
                <a:schemeClr val="bg1"/>
              </a:solidFill>
              <a:effectLst>
                <a:glow rad="38100">
                  <a:prstClr val="black">
                    <a:lumMod val="50000"/>
                    <a:lumOff val="50000"/>
                    <a:alpha val="20000"/>
                  </a:prstClr>
                </a:glow>
                <a:outerShdw blurRad="44450" dist="12700" dir="13860000" algn="tl" rotWithShape="0">
                  <a:srgbClr val="000000">
                    <a:alpha val="20000"/>
                  </a:srgbClr>
                </a:outerShdw>
              </a:effectLst>
              <a:latin typeface="Arial Rounded MT Bold" panose="020F0704030504030204" pitchFamily="34" charset="0"/>
              <a:cs typeface="Calibri"/>
            </a:endParaRPr>
          </a:p>
          <a:p>
            <a:r>
              <a:rPr lang="en-US" sz="3200">
                <a:solidFill>
                  <a:schemeClr val="bg1"/>
                </a:solidFill>
                <a:latin typeface="Arial Rounded MT Bold" panose="020F0704030504030204" pitchFamily="34" charset="0"/>
              </a:rPr>
              <a:t>By Brandon Patterson &amp; Oakley Turvey</a:t>
            </a:r>
            <a:endParaRPr lang="en-US" sz="3200">
              <a:solidFill>
                <a:schemeClr val="bg1"/>
              </a:solidFill>
              <a:latin typeface="Arial Rounded MT Bold" panose="020F0704030504030204" pitchFamily="34" charset="0"/>
              <a:cs typeface="Calibri"/>
            </a:endParaRPr>
          </a:p>
        </p:txBody>
      </p:sp>
    </p:spTree>
    <p:extLst>
      <p:ext uri="{BB962C8B-B14F-4D97-AF65-F5344CB8AC3E}">
        <p14:creationId xmlns:p14="http://schemas.microsoft.com/office/powerpoint/2010/main" val="5798092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5AEA1-4024-490C-BFD2-201227147A9E}"/>
              </a:ext>
            </a:extLst>
          </p:cNvPr>
          <p:cNvSpPr>
            <a:spLocks noGrp="1"/>
          </p:cNvSpPr>
          <p:nvPr>
            <p:ph type="title"/>
          </p:nvPr>
        </p:nvSpPr>
        <p:spPr>
          <a:xfrm>
            <a:off x="840069" y="360947"/>
            <a:ext cx="9905998" cy="836650"/>
          </a:xfrm>
        </p:spPr>
        <p:txBody>
          <a:bodyPr>
            <a:normAutofit/>
          </a:bodyPr>
          <a:lstStyle/>
          <a:p>
            <a:r>
              <a:rPr lang="en-US"/>
              <a:t>Why spreadsheets - Why excel?</a:t>
            </a:r>
          </a:p>
        </p:txBody>
      </p:sp>
      <p:graphicFrame>
        <p:nvGraphicFramePr>
          <p:cNvPr id="6" name="Table 6">
            <a:extLst>
              <a:ext uri="{FF2B5EF4-FFF2-40B4-BE49-F238E27FC236}">
                <a16:creationId xmlns:a16="http://schemas.microsoft.com/office/drawing/2014/main" id="{ED676089-D8E5-47C5-A406-AA11A2D2E1F5}"/>
              </a:ext>
            </a:extLst>
          </p:cNvPr>
          <p:cNvGraphicFramePr>
            <a:graphicFrameLocks noGrp="1"/>
          </p:cNvGraphicFramePr>
          <p:nvPr>
            <p:ph idx="1"/>
            <p:extLst>
              <p:ext uri="{D42A27DB-BD31-4B8C-83A1-F6EECF244321}">
                <p14:modId xmlns:p14="http://schemas.microsoft.com/office/powerpoint/2010/main" val="941310125"/>
              </p:ext>
            </p:extLst>
          </p:nvPr>
        </p:nvGraphicFramePr>
        <p:xfrm>
          <a:off x="840069" y="1197597"/>
          <a:ext cx="10212668" cy="1483360"/>
        </p:xfrm>
        <a:graphic>
          <a:graphicData uri="http://schemas.openxmlformats.org/drawingml/2006/table">
            <a:tbl>
              <a:tblPr firstRow="1" bandRow="1">
                <a:tableStyleId>{93296810-A885-4BE3-A3E7-6D5BEEA58F35}</a:tableStyleId>
              </a:tblPr>
              <a:tblGrid>
                <a:gridCol w="5106334">
                  <a:extLst>
                    <a:ext uri="{9D8B030D-6E8A-4147-A177-3AD203B41FA5}">
                      <a16:colId xmlns:a16="http://schemas.microsoft.com/office/drawing/2014/main" val="2162697959"/>
                    </a:ext>
                  </a:extLst>
                </a:gridCol>
                <a:gridCol w="5106334">
                  <a:extLst>
                    <a:ext uri="{9D8B030D-6E8A-4147-A177-3AD203B41FA5}">
                      <a16:colId xmlns:a16="http://schemas.microsoft.com/office/drawing/2014/main" val="1982275365"/>
                    </a:ext>
                  </a:extLst>
                </a:gridCol>
              </a:tblGrid>
              <a:tr h="370840">
                <a:tc>
                  <a:txBody>
                    <a:bodyPr/>
                    <a:lstStyle/>
                    <a:p>
                      <a:r>
                        <a:rPr lang="en-US"/>
                        <a:t>Pros</a:t>
                      </a:r>
                    </a:p>
                  </a:txBody>
                  <a:tcPr/>
                </a:tc>
                <a:tc>
                  <a:txBody>
                    <a:bodyPr/>
                    <a:lstStyle/>
                    <a:p>
                      <a:r>
                        <a:rPr lang="en-US"/>
                        <a:t>Cons</a:t>
                      </a:r>
                    </a:p>
                  </a:txBody>
                  <a:tcPr/>
                </a:tc>
                <a:extLst>
                  <a:ext uri="{0D108BD9-81ED-4DB2-BD59-A6C34878D82A}">
                    <a16:rowId xmlns:a16="http://schemas.microsoft.com/office/drawing/2014/main" val="149973257"/>
                  </a:ext>
                </a:extLst>
              </a:tr>
              <a:tr h="370840">
                <a:tc>
                  <a:txBody>
                    <a:bodyPr/>
                    <a:lstStyle/>
                    <a:p>
                      <a:r>
                        <a:rPr lang="en-US"/>
                        <a:t>Easy and Effective Comparisons</a:t>
                      </a:r>
                    </a:p>
                  </a:txBody>
                  <a:tcPr/>
                </a:tc>
                <a:tc>
                  <a:txBody>
                    <a:bodyPr/>
                    <a:lstStyle/>
                    <a:p>
                      <a:r>
                        <a:rPr lang="en-US"/>
                        <a:t>Control &amp; Security</a:t>
                      </a:r>
                    </a:p>
                  </a:txBody>
                  <a:tcPr/>
                </a:tc>
                <a:extLst>
                  <a:ext uri="{0D108BD9-81ED-4DB2-BD59-A6C34878D82A}">
                    <a16:rowId xmlns:a16="http://schemas.microsoft.com/office/drawing/2014/main" val="2645040438"/>
                  </a:ext>
                </a:extLst>
              </a:tr>
              <a:tr h="370840">
                <a:tc>
                  <a:txBody>
                    <a:bodyPr/>
                    <a:lstStyle/>
                    <a:p>
                      <a:r>
                        <a:rPr lang="en-US"/>
                        <a:t>Accessibility and Collaboration</a:t>
                      </a:r>
                    </a:p>
                  </a:txBody>
                  <a:tcPr/>
                </a:tc>
                <a:tc>
                  <a:txBody>
                    <a:bodyPr/>
                    <a:lstStyle/>
                    <a:p>
                      <a:r>
                        <a:rPr lang="en-US"/>
                        <a:t>Data &amp; Growth</a:t>
                      </a:r>
                    </a:p>
                  </a:txBody>
                  <a:tcPr/>
                </a:tc>
                <a:extLst>
                  <a:ext uri="{0D108BD9-81ED-4DB2-BD59-A6C34878D82A}">
                    <a16:rowId xmlns:a16="http://schemas.microsoft.com/office/drawing/2014/main" val="856233361"/>
                  </a:ext>
                </a:extLst>
              </a:tr>
              <a:tr h="370840">
                <a:tc>
                  <a:txBody>
                    <a:bodyPr/>
                    <a:lstStyle/>
                    <a:p>
                      <a:r>
                        <a:rPr lang="en-US"/>
                        <a:t>Data and Analysis</a:t>
                      </a:r>
                    </a:p>
                  </a:txBody>
                  <a:tcPr/>
                </a:tc>
                <a:tc>
                  <a:txBody>
                    <a:bodyPr/>
                    <a:lstStyle/>
                    <a:p>
                      <a:r>
                        <a:rPr lang="en-US"/>
                        <a:t>Time Inefficiency</a:t>
                      </a:r>
                    </a:p>
                  </a:txBody>
                  <a:tcPr/>
                </a:tc>
                <a:extLst>
                  <a:ext uri="{0D108BD9-81ED-4DB2-BD59-A6C34878D82A}">
                    <a16:rowId xmlns:a16="http://schemas.microsoft.com/office/drawing/2014/main" val="1062659384"/>
                  </a:ext>
                </a:extLst>
              </a:tr>
            </a:tbl>
          </a:graphicData>
        </a:graphic>
      </p:graphicFrame>
      <p:sp>
        <p:nvSpPr>
          <p:cNvPr id="7" name="TextBox 6">
            <a:extLst>
              <a:ext uri="{FF2B5EF4-FFF2-40B4-BE49-F238E27FC236}">
                <a16:creationId xmlns:a16="http://schemas.microsoft.com/office/drawing/2014/main" id="{CC081AC5-21A3-4079-ACA5-A78C8DF92232}"/>
              </a:ext>
            </a:extLst>
          </p:cNvPr>
          <p:cNvSpPr txBox="1"/>
          <p:nvPr/>
        </p:nvSpPr>
        <p:spPr>
          <a:xfrm>
            <a:off x="840069" y="2792048"/>
            <a:ext cx="10515600" cy="1754326"/>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a:t>Excel spreadsheet competitors</a:t>
            </a: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Price vs Performance</a:t>
            </a:r>
            <a:endParaRPr lang="en-US">
              <a:cs typeface="Calibri"/>
            </a:endParaRPr>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Scripting and </a:t>
            </a:r>
            <a:r>
              <a:rPr lang="en-US" err="1"/>
              <a:t>Customising</a:t>
            </a:r>
            <a:endParaRPr lang="en-US"/>
          </a:p>
          <a:p>
            <a:endParaRPr lang="en-US"/>
          </a:p>
        </p:txBody>
      </p:sp>
      <p:sp>
        <p:nvSpPr>
          <p:cNvPr id="3" name="Slide Number Placeholder 2">
            <a:extLst>
              <a:ext uri="{FF2B5EF4-FFF2-40B4-BE49-F238E27FC236}">
                <a16:creationId xmlns:a16="http://schemas.microsoft.com/office/drawing/2014/main" id="{A4009446-1CBC-46D8-B47B-581A91FA401A}"/>
              </a:ext>
            </a:extLst>
          </p:cNvPr>
          <p:cNvSpPr>
            <a:spLocks noGrp="1"/>
          </p:cNvSpPr>
          <p:nvPr>
            <p:ph type="sldNum" sz="quarter" idx="12"/>
          </p:nvPr>
        </p:nvSpPr>
        <p:spPr/>
        <p:txBody>
          <a:bodyPr/>
          <a:lstStyle/>
          <a:p>
            <a:fld id="{3068E250-8E83-4A87-B825-366F3E3F776C}" type="slidenum">
              <a:rPr lang="en-US" smtClean="0"/>
              <a:t>10</a:t>
            </a:fld>
            <a:endParaRPr lang="en-US"/>
          </a:p>
        </p:txBody>
      </p:sp>
    </p:spTree>
    <p:extLst>
      <p:ext uri="{BB962C8B-B14F-4D97-AF65-F5344CB8AC3E}">
        <p14:creationId xmlns:p14="http://schemas.microsoft.com/office/powerpoint/2010/main" val="18946310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D71B8-3149-4454-B4FE-F87620F90A4D}"/>
              </a:ext>
            </a:extLst>
          </p:cNvPr>
          <p:cNvSpPr>
            <a:spLocks noGrp="1"/>
          </p:cNvSpPr>
          <p:nvPr>
            <p:ph type="title"/>
          </p:nvPr>
        </p:nvSpPr>
        <p:spPr>
          <a:xfrm>
            <a:off x="713097" y="576263"/>
            <a:ext cx="10515600" cy="1685673"/>
          </a:xfrm>
        </p:spPr>
        <p:txBody>
          <a:bodyPr>
            <a:normAutofit fontScale="90000"/>
          </a:bodyPr>
          <a:lstStyle/>
          <a:p>
            <a:pPr algn="ctr"/>
            <a:r>
              <a:rPr lang="en-US" sz="5400">
                <a:latin typeface="Arial Black" panose="020B0A04020102020204" pitchFamily="34" charset="0"/>
              </a:rPr>
              <a:t>When a very big number is just not enough…</a:t>
            </a:r>
          </a:p>
        </p:txBody>
      </p:sp>
      <p:sp>
        <p:nvSpPr>
          <p:cNvPr id="3" name="Text Placeholder 2">
            <a:extLst>
              <a:ext uri="{FF2B5EF4-FFF2-40B4-BE49-F238E27FC236}">
                <a16:creationId xmlns:a16="http://schemas.microsoft.com/office/drawing/2014/main" id="{D7AC0F84-B049-46DE-88E5-539C336F7091}"/>
              </a:ext>
            </a:extLst>
          </p:cNvPr>
          <p:cNvSpPr>
            <a:spLocks noGrp="1"/>
          </p:cNvSpPr>
          <p:nvPr>
            <p:ph type="body" idx="1"/>
          </p:nvPr>
        </p:nvSpPr>
        <p:spPr>
          <a:xfrm>
            <a:off x="3271941" y="4161951"/>
            <a:ext cx="6630048" cy="1500187"/>
          </a:xfrm>
        </p:spPr>
        <p:txBody>
          <a:bodyPr vert="horz" lIns="91440" tIns="45720" rIns="91440" bIns="45720" rtlCol="0" anchor="t">
            <a:normAutofit/>
          </a:bodyPr>
          <a:lstStyle/>
          <a:p>
            <a:pPr marL="457200" indent="-457200" algn="l">
              <a:buFont typeface="Arial" panose="020B0604020202020204" pitchFamily="34" charset="0"/>
              <a:buChar char="•"/>
            </a:pPr>
            <a:r>
              <a:rPr lang="en-US" sz="2800"/>
              <a:t>1048576 x 16384 =</a:t>
            </a:r>
          </a:p>
          <a:p>
            <a:pPr marL="457200" indent="-457200" algn="l">
              <a:buFont typeface="Arial" panose="020B0604020202020204" pitchFamily="34" charset="0"/>
              <a:buChar char="•"/>
            </a:pPr>
            <a:r>
              <a:rPr lang="en-US" sz="2800"/>
              <a:t>When 17 billion cells must grow...</a:t>
            </a:r>
          </a:p>
        </p:txBody>
      </p:sp>
      <p:sp>
        <p:nvSpPr>
          <p:cNvPr id="4" name="Slide Number Placeholder 3">
            <a:extLst>
              <a:ext uri="{FF2B5EF4-FFF2-40B4-BE49-F238E27FC236}">
                <a16:creationId xmlns:a16="http://schemas.microsoft.com/office/drawing/2014/main" id="{71D554CA-ECE1-496C-A677-6D6F0C68CC4E}"/>
              </a:ext>
            </a:extLst>
          </p:cNvPr>
          <p:cNvSpPr>
            <a:spLocks noGrp="1"/>
          </p:cNvSpPr>
          <p:nvPr>
            <p:ph type="sldNum" sz="quarter" idx="12"/>
          </p:nvPr>
        </p:nvSpPr>
        <p:spPr/>
        <p:txBody>
          <a:bodyPr/>
          <a:lstStyle/>
          <a:p>
            <a:fld id="{3068E250-8E83-4A87-B825-366F3E3F776C}" type="slidenum">
              <a:rPr lang="en-US" smtClean="0"/>
              <a:t>11</a:t>
            </a:fld>
            <a:endParaRPr lang="en-US"/>
          </a:p>
        </p:txBody>
      </p:sp>
    </p:spTree>
    <p:extLst>
      <p:ext uri="{BB962C8B-B14F-4D97-AF65-F5344CB8AC3E}">
        <p14:creationId xmlns:p14="http://schemas.microsoft.com/office/powerpoint/2010/main" val="1349863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3B3F2-318C-4F63-8B49-69F985DB46A4}"/>
              </a:ext>
            </a:extLst>
          </p:cNvPr>
          <p:cNvSpPr>
            <a:spLocks noGrp="1"/>
          </p:cNvSpPr>
          <p:nvPr>
            <p:ph type="title"/>
          </p:nvPr>
        </p:nvSpPr>
        <p:spPr>
          <a:xfrm>
            <a:off x="738847" y="250166"/>
            <a:ext cx="9905998" cy="932246"/>
          </a:xfrm>
        </p:spPr>
        <p:txBody>
          <a:bodyPr/>
          <a:lstStyle/>
          <a:p>
            <a:r>
              <a:rPr lang="en-US"/>
              <a:t>Spreadsheet vs Database</a:t>
            </a:r>
          </a:p>
        </p:txBody>
      </p:sp>
      <p:sp>
        <p:nvSpPr>
          <p:cNvPr id="4" name="Rectangle 1">
            <a:extLst>
              <a:ext uri="{FF2B5EF4-FFF2-40B4-BE49-F238E27FC236}">
                <a16:creationId xmlns:a16="http://schemas.microsoft.com/office/drawing/2014/main" id="{A0E99736-D1E9-4900-81DE-5C00C25C0DF4}"/>
              </a:ext>
            </a:extLst>
          </p:cNvPr>
          <p:cNvSpPr>
            <a:spLocks noChangeArrowheads="1"/>
          </p:cNvSpPr>
          <p:nvPr/>
        </p:nvSpPr>
        <p:spPr bwMode="auto">
          <a:xfrm>
            <a:off x="5775325" y="95928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TextBox 4">
            <a:extLst>
              <a:ext uri="{FF2B5EF4-FFF2-40B4-BE49-F238E27FC236}">
                <a16:creationId xmlns:a16="http://schemas.microsoft.com/office/drawing/2014/main" id="{D4C37E0B-D846-4261-BEF2-E5FD802F6E7A}"/>
              </a:ext>
            </a:extLst>
          </p:cNvPr>
          <p:cNvSpPr txBox="1"/>
          <p:nvPr/>
        </p:nvSpPr>
        <p:spPr>
          <a:xfrm>
            <a:off x="495300" y="1866900"/>
            <a:ext cx="11283053" cy="1477328"/>
          </a:xfrm>
          <a:prstGeom prst="rect">
            <a:avLst/>
          </a:prstGeom>
          <a:noFill/>
        </p:spPr>
        <p:txBody>
          <a:bodyPr wrap="square" lIns="91440" tIns="45720" rIns="91440" bIns="45720" rtlCol="0" anchor="t">
            <a:spAutoFit/>
          </a:bodyPr>
          <a:lstStyle/>
          <a:p>
            <a:r>
              <a:rPr lang="en-US">
                <a:ea typeface="+mn-lt"/>
                <a:cs typeface="+mn-lt"/>
              </a:rPr>
              <a:t>Many Users find it easier to work with data that they can see…like in a spreadsheet, rather than Data that is just ‘stored ‘ in the background like in a Database.</a:t>
            </a:r>
            <a:endParaRPr lang="en-US"/>
          </a:p>
          <a:p>
            <a:endParaRPr lang="en-US"/>
          </a:p>
          <a:p>
            <a:r>
              <a:rPr lang="en-US"/>
              <a:t>The genius of Excel was in first adopting this from Lotus 123 and then adapting it to work both ways with a little help from Access</a:t>
            </a:r>
          </a:p>
        </p:txBody>
      </p:sp>
      <p:pic>
        <p:nvPicPr>
          <p:cNvPr id="7" name="Picture 7" descr="Diagram&#10;&#10;Description automatically generated">
            <a:extLst>
              <a:ext uri="{FF2B5EF4-FFF2-40B4-BE49-F238E27FC236}">
                <a16:creationId xmlns:a16="http://schemas.microsoft.com/office/drawing/2014/main" id="{40D07915-4B47-4DE5-96C3-AD4C5EA7BF25}"/>
              </a:ext>
            </a:extLst>
          </p:cNvPr>
          <p:cNvPicPr>
            <a:picLocks noChangeAspect="1"/>
          </p:cNvPicPr>
          <p:nvPr/>
        </p:nvPicPr>
        <p:blipFill>
          <a:blip r:embed="rId3"/>
          <a:stretch>
            <a:fillRect/>
          </a:stretch>
        </p:blipFill>
        <p:spPr>
          <a:xfrm>
            <a:off x="4519747" y="3344228"/>
            <a:ext cx="6739955" cy="3082129"/>
          </a:xfrm>
          <a:prstGeom prst="rect">
            <a:avLst/>
          </a:prstGeom>
        </p:spPr>
      </p:pic>
      <p:sp>
        <p:nvSpPr>
          <p:cNvPr id="3" name="Slide Number Placeholder 2">
            <a:extLst>
              <a:ext uri="{FF2B5EF4-FFF2-40B4-BE49-F238E27FC236}">
                <a16:creationId xmlns:a16="http://schemas.microsoft.com/office/drawing/2014/main" id="{0FF7D255-9109-4E71-B5BB-A193557F0548}"/>
              </a:ext>
            </a:extLst>
          </p:cNvPr>
          <p:cNvSpPr>
            <a:spLocks noGrp="1"/>
          </p:cNvSpPr>
          <p:nvPr>
            <p:ph type="sldNum" sz="quarter" idx="12"/>
          </p:nvPr>
        </p:nvSpPr>
        <p:spPr/>
        <p:txBody>
          <a:bodyPr/>
          <a:lstStyle/>
          <a:p>
            <a:fld id="{3068E250-8E83-4A87-B825-366F3E3F776C}" type="slidenum">
              <a:rPr lang="en-US" smtClean="0"/>
              <a:t>12</a:t>
            </a:fld>
            <a:endParaRPr lang="en-US"/>
          </a:p>
        </p:txBody>
      </p:sp>
    </p:spTree>
    <p:extLst>
      <p:ext uri="{BB962C8B-B14F-4D97-AF65-F5344CB8AC3E}">
        <p14:creationId xmlns:p14="http://schemas.microsoft.com/office/powerpoint/2010/main" val="3115133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1E9A3-8003-4AAE-A01F-654B66C9D320}"/>
              </a:ext>
            </a:extLst>
          </p:cNvPr>
          <p:cNvSpPr>
            <a:spLocks noGrp="1"/>
          </p:cNvSpPr>
          <p:nvPr>
            <p:ph type="title"/>
          </p:nvPr>
        </p:nvSpPr>
        <p:spPr>
          <a:xfrm>
            <a:off x="1141413" y="178279"/>
            <a:ext cx="9905998" cy="1905000"/>
          </a:xfrm>
        </p:spPr>
        <p:txBody>
          <a:bodyPr/>
          <a:lstStyle/>
          <a:p>
            <a:pPr algn="ctr"/>
            <a:r>
              <a:rPr lang="en-US"/>
              <a:t>Excel and Power Query Demo</a:t>
            </a:r>
          </a:p>
        </p:txBody>
      </p:sp>
      <p:sp>
        <p:nvSpPr>
          <p:cNvPr id="4" name="TextBox 3">
            <a:extLst>
              <a:ext uri="{FF2B5EF4-FFF2-40B4-BE49-F238E27FC236}">
                <a16:creationId xmlns:a16="http://schemas.microsoft.com/office/drawing/2014/main" id="{155A40F3-D248-45BB-9E73-E800C11130BD}"/>
              </a:ext>
            </a:extLst>
          </p:cNvPr>
          <p:cNvSpPr txBox="1"/>
          <p:nvPr/>
        </p:nvSpPr>
        <p:spPr>
          <a:xfrm>
            <a:off x="1714500" y="1690688"/>
            <a:ext cx="8115300" cy="923330"/>
          </a:xfrm>
          <a:prstGeom prst="rect">
            <a:avLst/>
          </a:prstGeom>
          <a:noFill/>
        </p:spPr>
        <p:txBody>
          <a:bodyPr wrap="square" lIns="91440" tIns="45720" rIns="91440" bIns="45720" rtlCol="0" anchor="t">
            <a:spAutoFit/>
          </a:bodyPr>
          <a:lstStyle/>
          <a:p>
            <a:r>
              <a:rPr lang="en-US"/>
              <a:t>Let’s explore some ourselves…</a:t>
            </a:r>
          </a:p>
          <a:p>
            <a:endParaRPr lang="en-US"/>
          </a:p>
          <a:p>
            <a:endParaRPr lang="en-US">
              <a:solidFill>
                <a:srgbClr val="FF0000"/>
              </a:solidFill>
            </a:endParaRPr>
          </a:p>
        </p:txBody>
      </p:sp>
      <p:graphicFrame>
        <p:nvGraphicFramePr>
          <p:cNvPr id="3" name="Table 4">
            <a:extLst>
              <a:ext uri="{FF2B5EF4-FFF2-40B4-BE49-F238E27FC236}">
                <a16:creationId xmlns:a16="http://schemas.microsoft.com/office/drawing/2014/main" id="{AD02804F-B350-4B2C-89DE-FAC9CA846CDD}"/>
              </a:ext>
            </a:extLst>
          </p:cNvPr>
          <p:cNvGraphicFramePr>
            <a:graphicFrameLocks noGrp="1"/>
          </p:cNvGraphicFramePr>
          <p:nvPr>
            <p:extLst>
              <p:ext uri="{D42A27DB-BD31-4B8C-83A1-F6EECF244321}">
                <p14:modId xmlns:p14="http://schemas.microsoft.com/office/powerpoint/2010/main" val="4270566812"/>
              </p:ext>
            </p:extLst>
          </p:nvPr>
        </p:nvGraphicFramePr>
        <p:xfrm>
          <a:off x="1911038" y="2361395"/>
          <a:ext cx="8168640" cy="2291080"/>
        </p:xfrm>
        <a:graphic>
          <a:graphicData uri="http://schemas.openxmlformats.org/drawingml/2006/table">
            <a:tbl>
              <a:tblPr firstRow="1" bandRow="1">
                <a:tableStyleId>{5C22544A-7EE6-4342-B048-85BDC9FD1C3A}</a:tableStyleId>
              </a:tblPr>
              <a:tblGrid>
                <a:gridCol w="4084320">
                  <a:extLst>
                    <a:ext uri="{9D8B030D-6E8A-4147-A177-3AD203B41FA5}">
                      <a16:colId xmlns:a16="http://schemas.microsoft.com/office/drawing/2014/main" val="1781815939"/>
                    </a:ext>
                  </a:extLst>
                </a:gridCol>
                <a:gridCol w="4084320">
                  <a:extLst>
                    <a:ext uri="{9D8B030D-6E8A-4147-A177-3AD203B41FA5}">
                      <a16:colId xmlns:a16="http://schemas.microsoft.com/office/drawing/2014/main" val="2703573760"/>
                    </a:ext>
                  </a:extLst>
                </a:gridCol>
              </a:tblGrid>
              <a:tr h="370840">
                <a:tc>
                  <a:txBody>
                    <a:bodyPr/>
                    <a:lstStyle/>
                    <a:p>
                      <a:r>
                        <a:rPr lang="en-US"/>
                        <a:t>Excel Method</a:t>
                      </a:r>
                    </a:p>
                  </a:txBody>
                  <a:tcPr/>
                </a:tc>
                <a:tc>
                  <a:txBody>
                    <a:bodyPr/>
                    <a:lstStyle/>
                    <a:p>
                      <a:r>
                        <a:rPr lang="en-US"/>
                        <a:t>Power Query Method</a:t>
                      </a:r>
                    </a:p>
                  </a:txBody>
                  <a:tcPr/>
                </a:tc>
                <a:extLst>
                  <a:ext uri="{0D108BD9-81ED-4DB2-BD59-A6C34878D82A}">
                    <a16:rowId xmlns:a16="http://schemas.microsoft.com/office/drawing/2014/main" val="1609405807"/>
                  </a:ext>
                </a:extLst>
              </a:tr>
              <a:tr h="370840">
                <a:tc>
                  <a:txBody>
                    <a:bodyPr/>
                    <a:lstStyle/>
                    <a:p>
                      <a:r>
                        <a:rPr lang="en-US"/>
                        <a:t>Easy to see all data</a:t>
                      </a:r>
                    </a:p>
                  </a:txBody>
                  <a:tcPr/>
                </a:tc>
                <a:tc>
                  <a:txBody>
                    <a:bodyPr/>
                    <a:lstStyle/>
                    <a:p>
                      <a:r>
                        <a:rPr lang="en-US"/>
                        <a:t>Summarizes data from unseen sources</a:t>
                      </a:r>
                    </a:p>
                  </a:txBody>
                  <a:tcPr/>
                </a:tc>
                <a:extLst>
                  <a:ext uri="{0D108BD9-81ED-4DB2-BD59-A6C34878D82A}">
                    <a16:rowId xmlns:a16="http://schemas.microsoft.com/office/drawing/2014/main" val="2407419752"/>
                  </a:ext>
                </a:extLst>
              </a:tr>
              <a:tr h="370840">
                <a:tc>
                  <a:txBody>
                    <a:bodyPr/>
                    <a:lstStyle/>
                    <a:p>
                      <a:r>
                        <a:rPr lang="en-US"/>
                        <a:t>Has all data but not easy to see granularity across multiple sheets</a:t>
                      </a:r>
                    </a:p>
                  </a:txBody>
                  <a:tcPr/>
                </a:tc>
                <a:tc>
                  <a:txBody>
                    <a:bodyPr/>
                    <a:lstStyle/>
                    <a:p>
                      <a:r>
                        <a:rPr lang="en-US"/>
                        <a:t>Data granularity is easy to use</a:t>
                      </a:r>
                    </a:p>
                  </a:txBody>
                  <a:tcPr/>
                </a:tc>
                <a:extLst>
                  <a:ext uri="{0D108BD9-81ED-4DB2-BD59-A6C34878D82A}">
                    <a16:rowId xmlns:a16="http://schemas.microsoft.com/office/drawing/2014/main" val="2902915872"/>
                  </a:ext>
                </a:extLst>
              </a:tr>
              <a:tr h="370840">
                <a:tc>
                  <a:txBody>
                    <a:bodyPr/>
                    <a:lstStyle/>
                    <a:p>
                      <a:r>
                        <a:rPr lang="en-US"/>
                        <a:t>Data consolidation a requirement</a:t>
                      </a:r>
                    </a:p>
                  </a:txBody>
                  <a:tcPr/>
                </a:tc>
                <a:tc>
                  <a:txBody>
                    <a:bodyPr/>
                    <a:lstStyle/>
                    <a:p>
                      <a:r>
                        <a:rPr lang="en-US" dirty="0"/>
                        <a:t>Aggregations more versatile and easier</a:t>
                      </a:r>
                    </a:p>
                  </a:txBody>
                  <a:tcPr/>
                </a:tc>
                <a:extLst>
                  <a:ext uri="{0D108BD9-81ED-4DB2-BD59-A6C34878D82A}">
                    <a16:rowId xmlns:a16="http://schemas.microsoft.com/office/drawing/2014/main" val="3845253978"/>
                  </a:ext>
                </a:extLst>
              </a:tr>
            </a:tbl>
          </a:graphicData>
        </a:graphic>
      </p:graphicFrame>
      <p:sp>
        <p:nvSpPr>
          <p:cNvPr id="5" name="Slide Number Placeholder 4">
            <a:extLst>
              <a:ext uri="{FF2B5EF4-FFF2-40B4-BE49-F238E27FC236}">
                <a16:creationId xmlns:a16="http://schemas.microsoft.com/office/drawing/2014/main" id="{7DF58DF5-987D-419B-AFCA-A928A7BBFB17}"/>
              </a:ext>
            </a:extLst>
          </p:cNvPr>
          <p:cNvSpPr>
            <a:spLocks noGrp="1"/>
          </p:cNvSpPr>
          <p:nvPr>
            <p:ph type="sldNum" sz="quarter" idx="12"/>
          </p:nvPr>
        </p:nvSpPr>
        <p:spPr/>
        <p:txBody>
          <a:bodyPr/>
          <a:lstStyle/>
          <a:p>
            <a:fld id="{3068E250-8E83-4A87-B825-366F3E3F776C}" type="slidenum">
              <a:rPr lang="en-US" smtClean="0"/>
              <a:t>13</a:t>
            </a:fld>
            <a:endParaRPr lang="en-US"/>
          </a:p>
        </p:txBody>
      </p:sp>
    </p:spTree>
    <p:extLst>
      <p:ext uri="{BB962C8B-B14F-4D97-AF65-F5344CB8AC3E}">
        <p14:creationId xmlns:p14="http://schemas.microsoft.com/office/powerpoint/2010/main" val="25483630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A358B-6D59-4181-9A91-2E3ECF3F23C9}"/>
              </a:ext>
            </a:extLst>
          </p:cNvPr>
          <p:cNvSpPr>
            <a:spLocks noGrp="1"/>
          </p:cNvSpPr>
          <p:nvPr>
            <p:ph type="title"/>
          </p:nvPr>
        </p:nvSpPr>
        <p:spPr>
          <a:xfrm>
            <a:off x="1055149" y="63260"/>
            <a:ext cx="9905998" cy="1905000"/>
          </a:xfrm>
        </p:spPr>
        <p:txBody>
          <a:bodyPr/>
          <a:lstStyle/>
          <a:p>
            <a:pPr algn="ctr"/>
            <a:r>
              <a:rPr lang="en-US"/>
              <a:t>End of Part 2</a:t>
            </a:r>
            <a:endParaRPr lang="en-US">
              <a:cs typeface="Calibri Light"/>
            </a:endParaRPr>
          </a:p>
        </p:txBody>
      </p:sp>
      <p:sp>
        <p:nvSpPr>
          <p:cNvPr id="3" name="TextBox 2">
            <a:extLst>
              <a:ext uri="{FF2B5EF4-FFF2-40B4-BE49-F238E27FC236}">
                <a16:creationId xmlns:a16="http://schemas.microsoft.com/office/drawing/2014/main" id="{97D70280-7F0C-4665-9992-C8C930D9FC46}"/>
              </a:ext>
            </a:extLst>
          </p:cNvPr>
          <p:cNvSpPr txBox="1"/>
          <p:nvPr/>
        </p:nvSpPr>
        <p:spPr>
          <a:xfrm>
            <a:off x="1162050" y="1690688"/>
            <a:ext cx="10039350" cy="2585323"/>
          </a:xfrm>
          <a:prstGeom prst="rect">
            <a:avLst/>
          </a:prstGeom>
          <a:noFill/>
        </p:spPr>
        <p:txBody>
          <a:bodyPr wrap="square" lIns="91440" tIns="45720" rIns="91440" bIns="45720" rtlCol="0" anchor="t">
            <a:spAutoFit/>
          </a:bodyPr>
          <a:lstStyle/>
          <a:p>
            <a:r>
              <a:rPr lang="en-US"/>
              <a:t>That Excel Roundup was quite a treat, but what did we learn?</a:t>
            </a:r>
          </a:p>
          <a:p>
            <a:endParaRPr lang="en-US"/>
          </a:p>
          <a:p>
            <a:r>
              <a:rPr lang="en-US"/>
              <a:t>First off some general tips and tricks to wrap-up:</a:t>
            </a:r>
          </a:p>
          <a:p>
            <a:pPr marL="285750" indent="-285750">
              <a:buFont typeface="Arial" panose="020B0604020202020204" pitchFamily="34" charset="0"/>
              <a:buChar char="•"/>
            </a:pPr>
            <a:r>
              <a:rPr lang="en-US">
                <a:cs typeface="Calibri"/>
              </a:rPr>
              <a:t>Know your own limitations and apply them accordingly </a:t>
            </a:r>
          </a:p>
          <a:p>
            <a:pPr marL="285750" indent="-285750">
              <a:buFont typeface="Arial" panose="020B0604020202020204" pitchFamily="34" charset="0"/>
              <a:buChar char="•"/>
            </a:pPr>
            <a:r>
              <a:rPr lang="en-US"/>
              <a:t>Play with Power Query to learn better Excel skills</a:t>
            </a:r>
          </a:p>
          <a:p>
            <a:pPr marL="285750" indent="-285750">
              <a:buFont typeface="Arial" panose="020B0604020202020204" pitchFamily="34" charset="0"/>
              <a:buChar char="•"/>
            </a:pPr>
            <a:r>
              <a:rPr lang="en-US"/>
              <a:t>Understand there’s more to Excel than you think.</a:t>
            </a:r>
          </a:p>
          <a:p>
            <a:pPr marL="285750" indent="-285750">
              <a:buFont typeface="Arial" panose="020B0604020202020204" pitchFamily="34" charset="0"/>
              <a:buChar char="•"/>
            </a:pPr>
            <a:r>
              <a:rPr lang="en-US">
                <a:cs typeface="Calibri"/>
              </a:rPr>
              <a:t>Every day’s a school day</a:t>
            </a:r>
            <a:endParaRPr lang="en-US"/>
          </a:p>
          <a:p>
            <a:pPr marL="285750" indent="-285750">
              <a:buFont typeface="Arial" panose="020B0604020202020204" pitchFamily="34" charset="0"/>
              <a:buChar char="•"/>
            </a:pPr>
            <a:endParaRPr lang="en-US"/>
          </a:p>
          <a:p>
            <a:r>
              <a:rPr lang="en-US"/>
              <a:t>Next up we have our first real databases arriving..</a:t>
            </a:r>
            <a:r>
              <a:rPr lang="en-US">
                <a:sym typeface="Wingdings" panose="05000000000000000000" pitchFamily="2" charset="2"/>
              </a:rPr>
              <a:t>.</a:t>
            </a:r>
            <a:endParaRPr lang="en-US"/>
          </a:p>
        </p:txBody>
      </p:sp>
      <p:sp>
        <p:nvSpPr>
          <p:cNvPr id="4" name="Slide Number Placeholder 3">
            <a:extLst>
              <a:ext uri="{FF2B5EF4-FFF2-40B4-BE49-F238E27FC236}">
                <a16:creationId xmlns:a16="http://schemas.microsoft.com/office/drawing/2014/main" id="{DCD85AD9-C93B-4ED8-AC89-865C1A391E08}"/>
              </a:ext>
            </a:extLst>
          </p:cNvPr>
          <p:cNvSpPr>
            <a:spLocks noGrp="1"/>
          </p:cNvSpPr>
          <p:nvPr>
            <p:ph type="sldNum" sz="quarter" idx="12"/>
          </p:nvPr>
        </p:nvSpPr>
        <p:spPr/>
        <p:txBody>
          <a:bodyPr/>
          <a:lstStyle/>
          <a:p>
            <a:fld id="{3068E250-8E83-4A87-B825-366F3E3F776C}" type="slidenum">
              <a:rPr lang="en-US" smtClean="0"/>
              <a:t>14</a:t>
            </a:fld>
            <a:endParaRPr lang="en-US"/>
          </a:p>
        </p:txBody>
      </p:sp>
    </p:spTree>
    <p:extLst>
      <p:ext uri="{BB962C8B-B14F-4D97-AF65-F5344CB8AC3E}">
        <p14:creationId xmlns:p14="http://schemas.microsoft.com/office/powerpoint/2010/main" val="1910760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D71B8-3149-4454-B4FE-F87620F90A4D}"/>
              </a:ext>
            </a:extLst>
          </p:cNvPr>
          <p:cNvSpPr>
            <a:spLocks noGrp="1"/>
          </p:cNvSpPr>
          <p:nvPr>
            <p:ph type="title"/>
          </p:nvPr>
        </p:nvSpPr>
        <p:spPr>
          <a:xfrm>
            <a:off x="713097" y="576263"/>
            <a:ext cx="10515600" cy="2852737"/>
          </a:xfrm>
        </p:spPr>
        <p:txBody>
          <a:bodyPr>
            <a:normAutofit/>
          </a:bodyPr>
          <a:lstStyle/>
          <a:p>
            <a:pPr algn="ctr"/>
            <a:r>
              <a:rPr lang="en-US" sz="5400">
                <a:latin typeface="Arial Black" panose="020B0A04020102020204" pitchFamily="34" charset="0"/>
              </a:rPr>
              <a:t>Why Not another…</a:t>
            </a:r>
          </a:p>
        </p:txBody>
      </p:sp>
      <p:sp>
        <p:nvSpPr>
          <p:cNvPr id="3" name="Text Placeholder 2">
            <a:extLst>
              <a:ext uri="{FF2B5EF4-FFF2-40B4-BE49-F238E27FC236}">
                <a16:creationId xmlns:a16="http://schemas.microsoft.com/office/drawing/2014/main" id="{D7AC0F84-B049-46DE-88E5-539C336F7091}"/>
              </a:ext>
            </a:extLst>
          </p:cNvPr>
          <p:cNvSpPr>
            <a:spLocks noGrp="1"/>
          </p:cNvSpPr>
          <p:nvPr>
            <p:ph type="body" idx="1"/>
          </p:nvPr>
        </p:nvSpPr>
        <p:spPr>
          <a:xfrm>
            <a:off x="3271941" y="4161951"/>
            <a:ext cx="5397912" cy="1500187"/>
          </a:xfrm>
        </p:spPr>
        <p:txBody>
          <a:bodyPr/>
          <a:lstStyle/>
          <a:p>
            <a:r>
              <a:rPr lang="en-US"/>
              <a:t>Proper Databases primly propagate</a:t>
            </a:r>
          </a:p>
        </p:txBody>
      </p:sp>
      <p:sp>
        <p:nvSpPr>
          <p:cNvPr id="4" name="Slide Number Placeholder 3">
            <a:extLst>
              <a:ext uri="{FF2B5EF4-FFF2-40B4-BE49-F238E27FC236}">
                <a16:creationId xmlns:a16="http://schemas.microsoft.com/office/drawing/2014/main" id="{69E13771-3B39-4DC1-A6F2-4FD3EE5ECA8E}"/>
              </a:ext>
            </a:extLst>
          </p:cNvPr>
          <p:cNvSpPr>
            <a:spLocks noGrp="1"/>
          </p:cNvSpPr>
          <p:nvPr>
            <p:ph type="sldNum" sz="quarter" idx="12"/>
          </p:nvPr>
        </p:nvSpPr>
        <p:spPr/>
        <p:txBody>
          <a:bodyPr/>
          <a:lstStyle/>
          <a:p>
            <a:fld id="{3068E250-8E83-4A87-B825-366F3E3F776C}" type="slidenum">
              <a:rPr lang="en-US" smtClean="0"/>
              <a:t>15</a:t>
            </a:fld>
            <a:endParaRPr lang="en-US"/>
          </a:p>
        </p:txBody>
      </p:sp>
    </p:spTree>
    <p:extLst>
      <p:ext uri="{BB962C8B-B14F-4D97-AF65-F5344CB8AC3E}">
        <p14:creationId xmlns:p14="http://schemas.microsoft.com/office/powerpoint/2010/main" val="7091053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52BE-10D8-4621-A198-2DE6F459086F}"/>
              </a:ext>
            </a:extLst>
          </p:cNvPr>
          <p:cNvSpPr>
            <a:spLocks noGrp="1"/>
          </p:cNvSpPr>
          <p:nvPr>
            <p:ph type="title"/>
          </p:nvPr>
        </p:nvSpPr>
        <p:spPr/>
        <p:txBody>
          <a:bodyPr/>
          <a:lstStyle/>
          <a:p>
            <a:r>
              <a:rPr lang="en-US"/>
              <a:t>Rise of Databases</a:t>
            </a:r>
          </a:p>
        </p:txBody>
      </p:sp>
      <p:sp>
        <p:nvSpPr>
          <p:cNvPr id="3" name="Content Placeholder 2">
            <a:extLst>
              <a:ext uri="{FF2B5EF4-FFF2-40B4-BE49-F238E27FC236}">
                <a16:creationId xmlns:a16="http://schemas.microsoft.com/office/drawing/2014/main" id="{0276AFCF-2EEA-4BFF-A7A8-384A545BCB6F}"/>
              </a:ext>
            </a:extLst>
          </p:cNvPr>
          <p:cNvSpPr>
            <a:spLocks noGrp="1"/>
          </p:cNvSpPr>
          <p:nvPr>
            <p:ph sz="half" idx="1"/>
          </p:nvPr>
        </p:nvSpPr>
        <p:spPr/>
        <p:txBody>
          <a:bodyPr>
            <a:normAutofit lnSpcReduction="10000"/>
          </a:bodyPr>
          <a:lstStyle/>
          <a:p>
            <a:r>
              <a:rPr lang="en-US"/>
              <a:t>Finally, we’ve reached the age of proper on-premise databases linked to servers with SQL, relational, and predictive capability.</a:t>
            </a:r>
          </a:p>
          <a:p>
            <a:r>
              <a:rPr lang="en-US"/>
              <a:t>Microsoft began its adventures by releasing Access to the world, but what exactly IS an on-premises database?</a:t>
            </a:r>
          </a:p>
          <a:p>
            <a:r>
              <a:rPr lang="en-US" i="1"/>
              <a:t>The term "on </a:t>
            </a:r>
            <a:r>
              <a:rPr lang="en-US" b="1" i="1"/>
              <a:t>premises</a:t>
            </a:r>
            <a:r>
              <a:rPr lang="en-US" i="1"/>
              <a:t>" refers to local hardware, </a:t>
            </a:r>
            <a:r>
              <a:rPr lang="en-US" b="1" i="1"/>
              <a:t>meaning data</a:t>
            </a:r>
            <a:r>
              <a:rPr lang="en-US" i="1"/>
              <a:t> is stored on local servers, computers or other devices.- </a:t>
            </a:r>
            <a:r>
              <a:rPr lang="en-US"/>
              <a:t>Advanced Network Professionals</a:t>
            </a:r>
            <a:endParaRPr lang="en-US" i="1"/>
          </a:p>
        </p:txBody>
      </p:sp>
      <p:pic>
        <p:nvPicPr>
          <p:cNvPr id="5" name="Picture 4">
            <a:extLst>
              <a:ext uri="{FF2B5EF4-FFF2-40B4-BE49-F238E27FC236}">
                <a16:creationId xmlns:a16="http://schemas.microsoft.com/office/drawing/2014/main" id="{3A1BD353-07BF-4405-85AA-C77E11283FA8}"/>
              </a:ext>
            </a:extLst>
          </p:cNvPr>
          <p:cNvPicPr>
            <a:picLocks noChangeAspect="1"/>
          </p:cNvPicPr>
          <p:nvPr/>
        </p:nvPicPr>
        <p:blipFill>
          <a:blip r:embed="rId3"/>
          <a:stretch>
            <a:fillRect/>
          </a:stretch>
        </p:blipFill>
        <p:spPr>
          <a:xfrm>
            <a:off x="6695173" y="1615689"/>
            <a:ext cx="5061414" cy="4561274"/>
          </a:xfrm>
          <a:prstGeom prst="rect">
            <a:avLst/>
          </a:prstGeom>
        </p:spPr>
      </p:pic>
      <p:sp>
        <p:nvSpPr>
          <p:cNvPr id="6" name="TextBox 5">
            <a:extLst>
              <a:ext uri="{FF2B5EF4-FFF2-40B4-BE49-F238E27FC236}">
                <a16:creationId xmlns:a16="http://schemas.microsoft.com/office/drawing/2014/main" id="{B96EEC2A-4203-4C1D-BA4C-F095F0337E0F}"/>
              </a:ext>
            </a:extLst>
          </p:cNvPr>
          <p:cNvSpPr txBox="1"/>
          <p:nvPr/>
        </p:nvSpPr>
        <p:spPr>
          <a:xfrm>
            <a:off x="7438768" y="6176963"/>
            <a:ext cx="3571102" cy="369332"/>
          </a:xfrm>
          <a:prstGeom prst="rect">
            <a:avLst/>
          </a:prstGeom>
          <a:noFill/>
        </p:spPr>
        <p:txBody>
          <a:bodyPr wrap="square" rtlCol="0">
            <a:spAutoFit/>
          </a:bodyPr>
          <a:lstStyle/>
          <a:p>
            <a:r>
              <a:rPr lang="en-US"/>
              <a:t>Basic on-premise design “in-house”</a:t>
            </a:r>
          </a:p>
        </p:txBody>
      </p:sp>
      <p:sp>
        <p:nvSpPr>
          <p:cNvPr id="4" name="Slide Number Placeholder 3">
            <a:extLst>
              <a:ext uri="{FF2B5EF4-FFF2-40B4-BE49-F238E27FC236}">
                <a16:creationId xmlns:a16="http://schemas.microsoft.com/office/drawing/2014/main" id="{8EA1386C-91C3-4D20-AF04-A336380F6FAC}"/>
              </a:ext>
            </a:extLst>
          </p:cNvPr>
          <p:cNvSpPr>
            <a:spLocks noGrp="1"/>
          </p:cNvSpPr>
          <p:nvPr>
            <p:ph type="sldNum" sz="quarter" idx="12"/>
          </p:nvPr>
        </p:nvSpPr>
        <p:spPr/>
        <p:txBody>
          <a:bodyPr/>
          <a:lstStyle/>
          <a:p>
            <a:fld id="{3068E250-8E83-4A87-B825-366F3E3F776C}" type="slidenum">
              <a:rPr lang="en-US" smtClean="0"/>
              <a:t>16</a:t>
            </a:fld>
            <a:endParaRPr lang="en-US"/>
          </a:p>
        </p:txBody>
      </p:sp>
    </p:spTree>
    <p:extLst>
      <p:ext uri="{BB962C8B-B14F-4D97-AF65-F5344CB8AC3E}">
        <p14:creationId xmlns:p14="http://schemas.microsoft.com/office/powerpoint/2010/main" val="1795142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1E9B6-8714-4FD3-B29B-BE6185D73FEF}"/>
              </a:ext>
            </a:extLst>
          </p:cNvPr>
          <p:cNvSpPr>
            <a:spLocks noGrp="1"/>
          </p:cNvSpPr>
          <p:nvPr>
            <p:ph type="title"/>
          </p:nvPr>
        </p:nvSpPr>
        <p:spPr/>
        <p:txBody>
          <a:bodyPr/>
          <a:lstStyle/>
          <a:p>
            <a:r>
              <a:rPr lang="en-US"/>
              <a:t>What Makes a Database?</a:t>
            </a:r>
          </a:p>
        </p:txBody>
      </p:sp>
      <p:sp>
        <p:nvSpPr>
          <p:cNvPr id="4" name="TextBox 3">
            <a:extLst>
              <a:ext uri="{FF2B5EF4-FFF2-40B4-BE49-F238E27FC236}">
                <a16:creationId xmlns:a16="http://schemas.microsoft.com/office/drawing/2014/main" id="{6612D64C-5F95-4822-8AC6-B3B50A4F5722}"/>
              </a:ext>
            </a:extLst>
          </p:cNvPr>
          <p:cNvSpPr txBox="1"/>
          <p:nvPr/>
        </p:nvSpPr>
        <p:spPr>
          <a:xfrm>
            <a:off x="754337" y="2576608"/>
            <a:ext cx="10760904" cy="243143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solidFill>
                  <a:schemeClr val="tx1">
                    <a:lumMod val="95000"/>
                  </a:schemeClr>
                </a:solidFill>
                <a:latin typeface="OracleSansVF"/>
              </a:rPr>
              <a:t>A database is an organized collection of structured information, or data, typically stored electronically in a computer system. A database is usually controlled by a </a:t>
            </a:r>
            <a:r>
              <a:rPr lang="en-US" sz="2400" dirty="0">
                <a:solidFill>
                  <a:schemeClr val="tx1">
                    <a:lumMod val="95000"/>
                  </a:schemeClr>
                </a:solidFill>
                <a:latin typeface="OracleSansVF"/>
                <a:hlinkClick r:id="rId3">
                  <a:extLst>
                    <a:ext uri="{A12FA001-AC4F-418D-AE19-62706E023703}">
                      <ahyp:hlinkClr xmlns:ahyp="http://schemas.microsoft.com/office/drawing/2018/hyperlinkcolor" val="tx"/>
                    </a:ext>
                  </a:extLst>
                </a:hlinkClick>
              </a:rPr>
              <a:t>database management system (DBMS)</a:t>
            </a:r>
            <a:r>
              <a:rPr lang="en-US" sz="2400" dirty="0">
                <a:solidFill>
                  <a:schemeClr val="tx1">
                    <a:lumMod val="95000"/>
                  </a:schemeClr>
                </a:solidFill>
                <a:latin typeface="OracleSansVF"/>
              </a:rPr>
              <a:t>. Together, the data and the DBMS, along with the applications that are associated with them, are referred to as a database system, often shortened to just database.</a:t>
            </a:r>
          </a:p>
          <a:p>
            <a:endParaRPr lang="en-US" sz="1600" dirty="0">
              <a:solidFill>
                <a:schemeClr val="tx1">
                  <a:lumMod val="95000"/>
                </a:schemeClr>
              </a:solidFill>
              <a:latin typeface="OracleSansVF"/>
            </a:endParaRPr>
          </a:p>
          <a:p>
            <a:endParaRPr lang="en-US" sz="1600" dirty="0">
              <a:solidFill>
                <a:schemeClr val="tx1">
                  <a:lumMod val="95000"/>
                </a:schemeClr>
              </a:solidFill>
              <a:latin typeface="OracleSansVF"/>
            </a:endParaRPr>
          </a:p>
        </p:txBody>
      </p:sp>
      <p:sp>
        <p:nvSpPr>
          <p:cNvPr id="3" name="Slide Number Placeholder 2">
            <a:extLst>
              <a:ext uri="{FF2B5EF4-FFF2-40B4-BE49-F238E27FC236}">
                <a16:creationId xmlns:a16="http://schemas.microsoft.com/office/drawing/2014/main" id="{EB6D8984-BCA5-4569-A239-1481C1716704}"/>
              </a:ext>
            </a:extLst>
          </p:cNvPr>
          <p:cNvSpPr>
            <a:spLocks noGrp="1"/>
          </p:cNvSpPr>
          <p:nvPr>
            <p:ph type="sldNum" sz="quarter" idx="12"/>
          </p:nvPr>
        </p:nvSpPr>
        <p:spPr/>
        <p:txBody>
          <a:bodyPr/>
          <a:lstStyle/>
          <a:p>
            <a:fld id="{3068E250-8E83-4A87-B825-366F3E3F776C}" type="slidenum">
              <a:rPr lang="en-US" smtClean="0"/>
              <a:t>17</a:t>
            </a:fld>
            <a:endParaRPr lang="en-US"/>
          </a:p>
        </p:txBody>
      </p:sp>
    </p:spTree>
    <p:extLst>
      <p:ext uri="{BB962C8B-B14F-4D97-AF65-F5344CB8AC3E}">
        <p14:creationId xmlns:p14="http://schemas.microsoft.com/office/powerpoint/2010/main" val="32574242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59B4F-8339-46FD-98D4-374E7C298587}"/>
              </a:ext>
            </a:extLst>
          </p:cNvPr>
          <p:cNvSpPr>
            <a:spLocks noGrp="1"/>
          </p:cNvSpPr>
          <p:nvPr>
            <p:ph type="title"/>
          </p:nvPr>
        </p:nvSpPr>
        <p:spPr/>
        <p:txBody>
          <a:bodyPr/>
          <a:lstStyle/>
          <a:p>
            <a:r>
              <a:rPr lang="en-US">
                <a:ea typeface="+mj-lt"/>
                <a:cs typeface="+mj-lt"/>
              </a:rPr>
              <a:t>What Makes a Good Database?</a:t>
            </a:r>
            <a:endParaRPr lang="en-US"/>
          </a:p>
        </p:txBody>
      </p:sp>
      <p:sp>
        <p:nvSpPr>
          <p:cNvPr id="3" name="Content Placeholder 2">
            <a:extLst>
              <a:ext uri="{FF2B5EF4-FFF2-40B4-BE49-F238E27FC236}">
                <a16:creationId xmlns:a16="http://schemas.microsoft.com/office/drawing/2014/main" id="{3A10E572-EAA6-4F45-AE76-0BA1452F494D}"/>
              </a:ext>
            </a:extLst>
          </p:cNvPr>
          <p:cNvSpPr>
            <a:spLocks noGrp="1"/>
          </p:cNvSpPr>
          <p:nvPr>
            <p:ph sz="half" idx="1"/>
          </p:nvPr>
        </p:nvSpPr>
        <p:spPr/>
        <p:txBody>
          <a:bodyPr vert="horz" lIns="91440" tIns="45720" rIns="91440" bIns="45720" rtlCol="0" anchor="t">
            <a:normAutofit/>
          </a:bodyPr>
          <a:lstStyle/>
          <a:p>
            <a:r>
              <a:rPr lang="en-US">
                <a:ea typeface="+mn-lt"/>
                <a:cs typeface="+mn-lt"/>
              </a:rPr>
              <a:t>A good Database both stores data, and allows (or restricts) users to access and summarize that data.</a:t>
            </a:r>
            <a:endPar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endParaRPr>
          </a:p>
          <a:p>
            <a:r>
              <a:rPr lang="en-US">
                <a:effectLst>
                  <a:glow rad="38100">
                    <a:prstClr val="black">
                      <a:lumMod val="50000"/>
                      <a:lumOff val="50000"/>
                      <a:alpha val="20000"/>
                    </a:prstClr>
                  </a:glow>
                  <a:outerShdw blurRad="44450" dist="12700" dir="13860000" algn="tl" rotWithShape="0">
                    <a:srgbClr val="000000">
                      <a:alpha val="20000"/>
                    </a:srgbClr>
                  </a:outerShdw>
                </a:effectLst>
                <a:cs typeface="Calibri" panose="020F0502020204030204"/>
              </a:rPr>
              <a:t>It also allows flexibility for structured queries, data granularity options, and hierarchal setup.</a:t>
            </a:r>
            <a:endParaRPr lang="en-US">
              <a:cs typeface="Calibri" panose="020F0502020204030204"/>
            </a:endParaRPr>
          </a:p>
          <a:p>
            <a:r>
              <a:rPr lang="en-US">
                <a:effectLst>
                  <a:glow rad="38100">
                    <a:prstClr val="black">
                      <a:lumMod val="50000"/>
                      <a:lumOff val="50000"/>
                      <a:alpha val="20000"/>
                    </a:prstClr>
                  </a:glow>
                  <a:outerShdw blurRad="44450" dist="12700" dir="13860000" algn="tl" rotWithShape="0">
                    <a:srgbClr val="000000">
                      <a:alpha val="20000"/>
                    </a:srgbClr>
                  </a:outerShdw>
                </a:effectLst>
                <a:cs typeface="Calibri" panose="020F0502020204030204"/>
              </a:rPr>
              <a:t>The speed of databases can't be understated due to it being hosted and processed in active memory rather then in cells on a spreadsheet.</a:t>
            </a:r>
          </a:p>
        </p:txBody>
      </p:sp>
      <p:sp>
        <p:nvSpPr>
          <p:cNvPr id="4" name="Content Placeholder 3">
            <a:extLst>
              <a:ext uri="{FF2B5EF4-FFF2-40B4-BE49-F238E27FC236}">
                <a16:creationId xmlns:a16="http://schemas.microsoft.com/office/drawing/2014/main" id="{97C43B66-C477-4D29-88E8-0F16768A7F9B}"/>
              </a:ext>
            </a:extLst>
          </p:cNvPr>
          <p:cNvSpPr>
            <a:spLocks noGrp="1"/>
          </p:cNvSpPr>
          <p:nvPr>
            <p:ph sz="half" idx="2"/>
          </p:nvPr>
        </p:nvSpPr>
        <p:spPr/>
        <p:txBody>
          <a:bodyPr vert="horz" lIns="91440" tIns="45720" rIns="91440" bIns="45720" rtlCol="0" anchor="t">
            <a:normAutofit/>
          </a:bodyPr>
          <a:lstStyle/>
          <a:p>
            <a:pPr marL="285750" indent="-285750">
              <a:lnSpc>
                <a:spcPct val="100000"/>
              </a:lnSpc>
              <a:spcBef>
                <a:spcPts val="0"/>
              </a:spcBef>
              <a:buFont typeface="Arial,Sans-Serif" panose="020B0604020202020204" pitchFamily="34" charset="0"/>
            </a:pPr>
            <a:r>
              <a:rPr lang="en-US">
                <a:ea typeface="+mn-lt"/>
                <a:cs typeface="+mn-lt"/>
              </a:rPr>
              <a:t>Access- Microsoft’s entry-level product for database creation on the fly, which is easy for basic users up to advanced ones.</a:t>
            </a:r>
          </a:p>
          <a:p>
            <a:pPr marL="285750" indent="-285750">
              <a:lnSpc>
                <a:spcPct val="100000"/>
              </a:lnSpc>
              <a:spcBef>
                <a:spcPts val="0"/>
              </a:spcBef>
              <a:buFont typeface="Arial,Sans-Serif" panose="020B0604020202020204" pitchFamily="34" charset="0"/>
            </a:pPr>
            <a:r>
              <a:rPr lang="en-US">
                <a:ea typeface="+mn-lt"/>
                <a:cs typeface="+mn-lt"/>
              </a:rPr>
              <a:t>SQL- The basic structure for query writing to create tables, pivot tables, and relational databases.</a:t>
            </a:r>
            <a:endPar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endParaRPr>
          </a:p>
          <a:p>
            <a:pPr marL="285750" indent="-285750">
              <a:lnSpc>
                <a:spcPct val="100000"/>
              </a:lnSpc>
              <a:spcBef>
                <a:spcPts val="0"/>
              </a:spcBef>
              <a:buFont typeface="Arial,Sans-Serif" panose="020B0604020202020204" pitchFamily="34" charset="0"/>
            </a:pPr>
            <a:r>
              <a:rPr lang="en-US">
                <a:ea typeface="+mn-lt"/>
                <a:cs typeface="+mn-lt"/>
              </a:rPr>
              <a:t>Oracle- A competitor of Microsoft with easy to use tools for database design.</a:t>
            </a:r>
            <a:endParaRPr lang="en-US">
              <a:effectLst>
                <a:glow rad="38100">
                  <a:prstClr val="black">
                    <a:lumMod val="50000"/>
                    <a:lumOff val="50000"/>
                    <a:alpha val="20000"/>
                  </a:prstClr>
                </a:glow>
                <a:outerShdw blurRad="44450" dist="12700" dir="13860000" algn="tl" rotWithShape="0">
                  <a:srgbClr val="000000">
                    <a:alpha val="20000"/>
                  </a:srgbClr>
                </a:outerShdw>
              </a:effectLst>
              <a:ea typeface="+mn-lt"/>
              <a:cs typeface="+mn-lt"/>
            </a:endParaRPr>
          </a:p>
          <a:p>
            <a:pPr marL="285750" indent="-285750">
              <a:lnSpc>
                <a:spcPct val="100000"/>
              </a:lnSpc>
              <a:spcBef>
                <a:spcPts val="0"/>
              </a:spcBef>
              <a:buFont typeface="Arial,Sans-Serif" panose="020B0604020202020204" pitchFamily="34" charset="0"/>
            </a:pPr>
            <a:r>
              <a:rPr lang="en-US">
                <a:ea typeface="+mn-lt"/>
                <a:cs typeface="+mn-lt"/>
              </a:rPr>
              <a:t>SAP/ERP- </a:t>
            </a:r>
            <a:endParaRPr lang="en-US"/>
          </a:p>
        </p:txBody>
      </p:sp>
      <p:sp>
        <p:nvSpPr>
          <p:cNvPr id="5" name="Slide Number Placeholder 4">
            <a:extLst>
              <a:ext uri="{FF2B5EF4-FFF2-40B4-BE49-F238E27FC236}">
                <a16:creationId xmlns:a16="http://schemas.microsoft.com/office/drawing/2014/main" id="{71099BD3-154D-46F9-B1AA-C3BB85CFF7D2}"/>
              </a:ext>
            </a:extLst>
          </p:cNvPr>
          <p:cNvSpPr>
            <a:spLocks noGrp="1"/>
          </p:cNvSpPr>
          <p:nvPr>
            <p:ph type="sldNum" sz="quarter" idx="12"/>
          </p:nvPr>
        </p:nvSpPr>
        <p:spPr/>
        <p:txBody>
          <a:bodyPr/>
          <a:lstStyle/>
          <a:p>
            <a:fld id="{3068E250-8E83-4A87-B825-366F3E3F776C}" type="slidenum">
              <a:rPr lang="en-US" smtClean="0"/>
              <a:t>18</a:t>
            </a:fld>
            <a:endParaRPr lang="en-US"/>
          </a:p>
        </p:txBody>
      </p:sp>
    </p:spTree>
    <p:extLst>
      <p:ext uri="{BB962C8B-B14F-4D97-AF65-F5344CB8AC3E}">
        <p14:creationId xmlns:p14="http://schemas.microsoft.com/office/powerpoint/2010/main" val="1990774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1CF411-15C9-4FE0-8BE1-7262EF136D7F}"/>
              </a:ext>
            </a:extLst>
          </p:cNvPr>
          <p:cNvSpPr>
            <a:spLocks noGrp="1"/>
          </p:cNvSpPr>
          <p:nvPr>
            <p:ph type="title"/>
          </p:nvPr>
        </p:nvSpPr>
        <p:spPr>
          <a:xfrm>
            <a:off x="947446" y="1053711"/>
            <a:ext cx="4933490" cy="1424446"/>
          </a:xfrm>
        </p:spPr>
        <p:txBody>
          <a:bodyPr vert="horz" lIns="91440" tIns="45720" rIns="91440" bIns="45720" rtlCol="0" anchor="ctr">
            <a:normAutofit/>
          </a:bodyPr>
          <a:lstStyle/>
          <a:p>
            <a:r>
              <a:rPr lang="en-US" sz="4000">
                <a:solidFill>
                  <a:srgbClr val="FFFFFF"/>
                </a:solidFill>
              </a:rPr>
              <a:t>Visualization Demo</a:t>
            </a:r>
          </a:p>
        </p:txBody>
      </p:sp>
      <p:sp>
        <p:nvSpPr>
          <p:cNvPr id="3" name="TextBox 2">
            <a:extLst>
              <a:ext uri="{FF2B5EF4-FFF2-40B4-BE49-F238E27FC236}">
                <a16:creationId xmlns:a16="http://schemas.microsoft.com/office/drawing/2014/main" id="{11254C50-F03C-41AB-9978-3E763D82EAFA}"/>
              </a:ext>
            </a:extLst>
          </p:cNvPr>
          <p:cNvSpPr txBox="1"/>
          <p:nvPr/>
        </p:nvSpPr>
        <p:spPr>
          <a:xfrm>
            <a:off x="947447" y="2799889"/>
            <a:ext cx="4933490" cy="2987543"/>
          </a:xfrm>
          <a:prstGeom prst="rect">
            <a:avLst/>
          </a:prstGeom>
        </p:spPr>
        <p:txBody>
          <a:bodyPr vert="horz" lIns="91440" tIns="45720" rIns="91440" bIns="45720" rtlCol="0" anchor="t">
            <a:normAutofit fontScale="77500" lnSpcReduction="20000"/>
          </a:bodyPr>
          <a:lstStyle/>
          <a:p>
            <a:pPr indent="-228600">
              <a:lnSpc>
                <a:spcPct val="90000"/>
              </a:lnSpc>
              <a:spcAft>
                <a:spcPts val="600"/>
              </a:spcAft>
              <a:buFont typeface="Arial" panose="020B0604020202020204" pitchFamily="34" charset="0"/>
              <a:buChar char="•"/>
            </a:pPr>
            <a:r>
              <a:rPr lang="en-US" sz="2200">
                <a:solidFill>
                  <a:srgbClr val="FFFFFF"/>
                </a:solidFill>
              </a:rPr>
              <a:t>As you can see, Excel is a great tool which works well with the rest of Microsoft 365</a:t>
            </a:r>
          </a:p>
          <a:p>
            <a:pPr indent="-228600">
              <a:lnSpc>
                <a:spcPct val="90000"/>
              </a:lnSpc>
              <a:spcAft>
                <a:spcPts val="600"/>
              </a:spcAft>
              <a:buFont typeface="Arial" panose="020B0604020202020204" pitchFamily="34" charset="0"/>
              <a:buChar char="•"/>
            </a:pPr>
            <a:r>
              <a:rPr lang="en-US" sz="2200">
                <a:solidFill>
                  <a:srgbClr val="FFFFFF"/>
                </a:solidFill>
              </a:rPr>
              <a:t>Power BI is an evolution of Excel in a sense, but it does not ‘replace’ Excel. It is very specifically a ‘Data Visualization Tool’</a:t>
            </a:r>
          </a:p>
          <a:p>
            <a:pPr indent="-228600">
              <a:lnSpc>
                <a:spcPct val="90000"/>
              </a:lnSpc>
              <a:spcAft>
                <a:spcPts val="600"/>
              </a:spcAft>
              <a:buFont typeface="Arial" panose="020B0604020202020204" pitchFamily="34" charset="0"/>
              <a:buChar char="•"/>
            </a:pPr>
            <a:r>
              <a:rPr lang="en-US" sz="2200">
                <a:solidFill>
                  <a:srgbClr val="FFFFFF"/>
                </a:solidFill>
              </a:rPr>
              <a:t>Both have their strengths and drawbacks, and their place as pieces of the ‘Data Jigsaw’.</a:t>
            </a:r>
          </a:p>
          <a:p>
            <a:pPr indent="-228600">
              <a:lnSpc>
                <a:spcPct val="90000"/>
              </a:lnSpc>
              <a:spcAft>
                <a:spcPts val="600"/>
              </a:spcAft>
              <a:buFont typeface="Arial" panose="020B0604020202020204" pitchFamily="34" charset="0"/>
              <a:buChar char="•"/>
            </a:pPr>
            <a:endParaRPr lang="en-US" sz="2200">
              <a:solidFill>
                <a:srgbClr val="FFFFFF"/>
              </a:solidFill>
            </a:endParaRPr>
          </a:p>
          <a:p>
            <a:pPr indent="-228600">
              <a:lnSpc>
                <a:spcPct val="90000"/>
              </a:lnSpc>
              <a:spcAft>
                <a:spcPts val="600"/>
              </a:spcAft>
              <a:buFont typeface="Arial" panose="020B0604020202020204" pitchFamily="34" charset="0"/>
              <a:buChar char="•"/>
            </a:pPr>
            <a:r>
              <a:rPr lang="en-US" sz="2200">
                <a:solidFill>
                  <a:srgbClr val="FFFFFF"/>
                </a:solidFill>
              </a:rPr>
              <a:t>Now for the fun part: front-end visualization in all its glory!</a:t>
            </a:r>
          </a:p>
        </p:txBody>
      </p:sp>
      <p:pic>
        <p:nvPicPr>
          <p:cNvPr id="2050" name="Picture 2" descr="Grouping Worksheets in Microsoft Excel">
            <a:extLst>
              <a:ext uri="{FF2B5EF4-FFF2-40B4-BE49-F238E27FC236}">
                <a16:creationId xmlns:a16="http://schemas.microsoft.com/office/drawing/2014/main" id="{2C611C1B-04EE-4D0E-890F-650E73E650B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835674" y="552724"/>
            <a:ext cx="4855464" cy="256129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s Power BI Actually Useful? - PEI">
            <a:extLst>
              <a:ext uri="{FF2B5EF4-FFF2-40B4-BE49-F238E27FC236}">
                <a16:creationId xmlns:a16="http://schemas.microsoft.com/office/drawing/2014/main" id="{E2FAD41D-D935-431B-A9F3-B5C6F4965801}"/>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835673" y="4107942"/>
            <a:ext cx="4855464" cy="188823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0" descr="Versus Boxing Gloves On White Background. Vector Design Element Royalty  Free Cliparts, Vectors, And Stock Illustration. Image 81273703.">
            <a:extLst>
              <a:ext uri="{FF2B5EF4-FFF2-40B4-BE49-F238E27FC236}">
                <a16:creationId xmlns:a16="http://schemas.microsoft.com/office/drawing/2014/main" id="{153189E8-3074-4689-B349-04B3BF9D955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2858" y="3114020"/>
            <a:ext cx="993922" cy="99392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2AB4D2FA-9434-4B17-907D-87E863F21D12}"/>
              </a:ext>
            </a:extLst>
          </p:cNvPr>
          <p:cNvSpPr>
            <a:spLocks noGrp="1"/>
          </p:cNvSpPr>
          <p:nvPr>
            <p:ph type="sldNum" sz="quarter" idx="12"/>
          </p:nvPr>
        </p:nvSpPr>
        <p:spPr/>
        <p:txBody>
          <a:bodyPr/>
          <a:lstStyle/>
          <a:p>
            <a:fld id="{3068E250-8E83-4A87-B825-366F3E3F776C}" type="slidenum">
              <a:rPr lang="en-US" smtClean="0"/>
              <a:t>19</a:t>
            </a:fld>
            <a:endParaRPr lang="en-US"/>
          </a:p>
        </p:txBody>
      </p:sp>
    </p:spTree>
    <p:extLst>
      <p:ext uri="{BB962C8B-B14F-4D97-AF65-F5344CB8AC3E}">
        <p14:creationId xmlns:p14="http://schemas.microsoft.com/office/powerpoint/2010/main" val="2229181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D71B8-3149-4454-B4FE-F87620F90A4D}"/>
              </a:ext>
            </a:extLst>
          </p:cNvPr>
          <p:cNvSpPr>
            <a:spLocks noGrp="1"/>
          </p:cNvSpPr>
          <p:nvPr>
            <p:ph type="title"/>
          </p:nvPr>
        </p:nvSpPr>
        <p:spPr>
          <a:xfrm>
            <a:off x="713097" y="576263"/>
            <a:ext cx="10515600" cy="2852737"/>
          </a:xfrm>
        </p:spPr>
        <p:txBody>
          <a:bodyPr>
            <a:normAutofit/>
          </a:bodyPr>
          <a:lstStyle/>
          <a:p>
            <a:pPr algn="ctr"/>
            <a:r>
              <a:rPr lang="en-US" sz="5400">
                <a:latin typeface="Arial Black" panose="020B0A04020102020204" pitchFamily="34" charset="0"/>
              </a:rPr>
              <a:t>In the Beginning….</a:t>
            </a:r>
          </a:p>
        </p:txBody>
      </p:sp>
      <p:sp>
        <p:nvSpPr>
          <p:cNvPr id="3" name="Text Placeholder 2">
            <a:extLst>
              <a:ext uri="{FF2B5EF4-FFF2-40B4-BE49-F238E27FC236}">
                <a16:creationId xmlns:a16="http://schemas.microsoft.com/office/drawing/2014/main" id="{D7AC0F84-B049-46DE-88E5-539C336F7091}"/>
              </a:ext>
            </a:extLst>
          </p:cNvPr>
          <p:cNvSpPr>
            <a:spLocks noGrp="1"/>
          </p:cNvSpPr>
          <p:nvPr>
            <p:ph type="body" idx="1"/>
          </p:nvPr>
        </p:nvSpPr>
        <p:spPr>
          <a:xfrm>
            <a:off x="3271941" y="4161951"/>
            <a:ext cx="5397912" cy="1500187"/>
          </a:xfrm>
        </p:spPr>
        <p:txBody>
          <a:bodyPr vert="horz" lIns="91440" tIns="45720" rIns="91440" bIns="45720" rtlCol="0" anchor="t">
            <a:normAutofit/>
          </a:bodyPr>
          <a:lstStyle/>
          <a:p>
            <a:r>
              <a:rPr lang="en-US"/>
              <a:t>Pseudocode Ruled all</a:t>
            </a:r>
          </a:p>
        </p:txBody>
      </p:sp>
      <p:sp>
        <p:nvSpPr>
          <p:cNvPr id="4" name="Slide Number Placeholder 3">
            <a:extLst>
              <a:ext uri="{FF2B5EF4-FFF2-40B4-BE49-F238E27FC236}">
                <a16:creationId xmlns:a16="http://schemas.microsoft.com/office/drawing/2014/main" id="{CB3B5085-4B8F-46B1-8020-F98845A2EF9E}"/>
              </a:ext>
            </a:extLst>
          </p:cNvPr>
          <p:cNvSpPr>
            <a:spLocks noGrp="1"/>
          </p:cNvSpPr>
          <p:nvPr>
            <p:ph type="sldNum" sz="quarter" idx="12"/>
          </p:nvPr>
        </p:nvSpPr>
        <p:spPr/>
        <p:txBody>
          <a:bodyPr/>
          <a:lstStyle/>
          <a:p>
            <a:fld id="{3068E250-8E83-4A87-B825-366F3E3F776C}" type="slidenum">
              <a:rPr lang="en-US" smtClean="0"/>
              <a:t>2</a:t>
            </a:fld>
            <a:endParaRPr lang="en-US"/>
          </a:p>
        </p:txBody>
      </p:sp>
    </p:spTree>
    <p:extLst>
      <p:ext uri="{BB962C8B-B14F-4D97-AF65-F5344CB8AC3E}">
        <p14:creationId xmlns:p14="http://schemas.microsoft.com/office/powerpoint/2010/main" val="2894911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D71B8-3149-4454-B4FE-F87620F90A4D}"/>
              </a:ext>
            </a:extLst>
          </p:cNvPr>
          <p:cNvSpPr>
            <a:spLocks noGrp="1"/>
          </p:cNvSpPr>
          <p:nvPr>
            <p:ph type="title"/>
          </p:nvPr>
        </p:nvSpPr>
        <p:spPr>
          <a:xfrm>
            <a:off x="713097" y="576263"/>
            <a:ext cx="10515600" cy="2852737"/>
          </a:xfrm>
        </p:spPr>
        <p:txBody>
          <a:bodyPr>
            <a:normAutofit/>
          </a:bodyPr>
          <a:lstStyle/>
          <a:p>
            <a:pPr algn="ctr"/>
            <a:r>
              <a:rPr lang="en-US" sz="5400">
                <a:latin typeface="Arial Black" panose="020B0A04020102020204" pitchFamily="34" charset="0"/>
              </a:rPr>
              <a:t>Are we done yet…</a:t>
            </a:r>
          </a:p>
        </p:txBody>
      </p:sp>
      <p:sp>
        <p:nvSpPr>
          <p:cNvPr id="3" name="Text Placeholder 2">
            <a:extLst>
              <a:ext uri="{FF2B5EF4-FFF2-40B4-BE49-F238E27FC236}">
                <a16:creationId xmlns:a16="http://schemas.microsoft.com/office/drawing/2014/main" id="{D7AC0F84-B049-46DE-88E5-539C336F7091}"/>
              </a:ext>
            </a:extLst>
          </p:cNvPr>
          <p:cNvSpPr>
            <a:spLocks noGrp="1"/>
          </p:cNvSpPr>
          <p:nvPr>
            <p:ph type="body" idx="1"/>
          </p:nvPr>
        </p:nvSpPr>
        <p:spPr>
          <a:xfrm>
            <a:off x="3271941" y="4161951"/>
            <a:ext cx="5397912" cy="1500187"/>
          </a:xfrm>
        </p:spPr>
        <p:txBody>
          <a:bodyPr/>
          <a:lstStyle/>
          <a:p>
            <a:r>
              <a:rPr lang="en-US"/>
              <a:t>The future is cloudy</a:t>
            </a:r>
          </a:p>
        </p:txBody>
      </p:sp>
      <p:sp>
        <p:nvSpPr>
          <p:cNvPr id="4" name="Slide Number Placeholder 3">
            <a:extLst>
              <a:ext uri="{FF2B5EF4-FFF2-40B4-BE49-F238E27FC236}">
                <a16:creationId xmlns:a16="http://schemas.microsoft.com/office/drawing/2014/main" id="{7E9F257C-4D30-4AF5-A445-FA3CA151D270}"/>
              </a:ext>
            </a:extLst>
          </p:cNvPr>
          <p:cNvSpPr>
            <a:spLocks noGrp="1"/>
          </p:cNvSpPr>
          <p:nvPr>
            <p:ph type="sldNum" sz="quarter" idx="12"/>
          </p:nvPr>
        </p:nvSpPr>
        <p:spPr/>
        <p:txBody>
          <a:bodyPr/>
          <a:lstStyle/>
          <a:p>
            <a:fld id="{3068E250-8E83-4A87-B825-366F3E3F776C}" type="slidenum">
              <a:rPr lang="en-US" smtClean="0"/>
              <a:t>20</a:t>
            </a:fld>
            <a:endParaRPr lang="en-US"/>
          </a:p>
        </p:txBody>
      </p:sp>
    </p:spTree>
    <p:extLst>
      <p:ext uri="{BB962C8B-B14F-4D97-AF65-F5344CB8AC3E}">
        <p14:creationId xmlns:p14="http://schemas.microsoft.com/office/powerpoint/2010/main" val="42842912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312F1-FC08-4552-B08A-3E6FDD13D7E5}"/>
              </a:ext>
            </a:extLst>
          </p:cNvPr>
          <p:cNvSpPr>
            <a:spLocks noGrp="1"/>
          </p:cNvSpPr>
          <p:nvPr>
            <p:ph type="title"/>
          </p:nvPr>
        </p:nvSpPr>
        <p:spPr>
          <a:xfrm>
            <a:off x="1141413" y="667110"/>
            <a:ext cx="9905998" cy="869830"/>
          </a:xfrm>
        </p:spPr>
        <p:txBody>
          <a:bodyPr/>
          <a:lstStyle/>
          <a:p>
            <a:r>
              <a:rPr lang="en-US"/>
              <a:t>Sync Everything</a:t>
            </a:r>
          </a:p>
        </p:txBody>
      </p:sp>
      <p:sp>
        <p:nvSpPr>
          <p:cNvPr id="3" name="TextBox 2">
            <a:extLst>
              <a:ext uri="{FF2B5EF4-FFF2-40B4-BE49-F238E27FC236}">
                <a16:creationId xmlns:a16="http://schemas.microsoft.com/office/drawing/2014/main" id="{5658055B-FD25-4800-898B-DD3BD7948129}"/>
              </a:ext>
            </a:extLst>
          </p:cNvPr>
          <p:cNvSpPr txBox="1"/>
          <p:nvPr/>
        </p:nvSpPr>
        <p:spPr>
          <a:xfrm>
            <a:off x="711200" y="1690688"/>
            <a:ext cx="10642600" cy="1754326"/>
          </a:xfrm>
          <a:prstGeom prst="rect">
            <a:avLst/>
          </a:prstGeom>
          <a:noFill/>
        </p:spPr>
        <p:txBody>
          <a:bodyPr wrap="square" lIns="91440" tIns="45720" rIns="91440" bIns="45720" rtlCol="0" anchor="t">
            <a:spAutoFit/>
          </a:bodyPr>
          <a:lstStyle/>
          <a:p>
            <a:pPr marL="285750" indent="-285750">
              <a:buFont typeface="Arial" panose="020B0604020202020204" pitchFamily="34" charset="0"/>
              <a:buChar char="•"/>
            </a:pPr>
            <a:r>
              <a:rPr lang="en-US"/>
              <a:t>Off-site Data storage is part and parcel for any cloud service worth their salt, from hosting basic services, to advanced analytics incorporating all of the Power Apps and/or 3</a:t>
            </a:r>
            <a:r>
              <a:rPr lang="en-US" baseline="30000"/>
              <a:t>rd</a:t>
            </a:r>
            <a:r>
              <a:rPr lang="en-US"/>
              <a:t> party products, the sky is literally the limit.</a:t>
            </a:r>
          </a:p>
          <a:p>
            <a:pPr marL="285750" indent="-285750">
              <a:buFont typeface="Arial" panose="020B0604020202020204" pitchFamily="34" charset="0"/>
              <a:buChar char="•"/>
            </a:pPr>
            <a:r>
              <a:rPr lang="en-US"/>
              <a:t>Azure, Amazon, One Drive, Google Drive, etc. are all the up-and-coming contenders to control the future of data management.</a:t>
            </a:r>
          </a:p>
          <a:p>
            <a:pPr marL="285750" indent="-285750">
              <a:buFont typeface="Arial" panose="020B0604020202020204" pitchFamily="34" charset="0"/>
              <a:buChar char="•"/>
            </a:pPr>
            <a:endParaRPr lang="en-US"/>
          </a:p>
        </p:txBody>
      </p:sp>
      <p:sp>
        <p:nvSpPr>
          <p:cNvPr id="4" name="Slide Number Placeholder 3">
            <a:extLst>
              <a:ext uri="{FF2B5EF4-FFF2-40B4-BE49-F238E27FC236}">
                <a16:creationId xmlns:a16="http://schemas.microsoft.com/office/drawing/2014/main" id="{1F82B26F-45A8-4635-A594-B609DF38C708}"/>
              </a:ext>
            </a:extLst>
          </p:cNvPr>
          <p:cNvSpPr>
            <a:spLocks noGrp="1"/>
          </p:cNvSpPr>
          <p:nvPr>
            <p:ph type="sldNum" sz="quarter" idx="12"/>
          </p:nvPr>
        </p:nvSpPr>
        <p:spPr/>
        <p:txBody>
          <a:bodyPr/>
          <a:lstStyle/>
          <a:p>
            <a:fld id="{3068E250-8E83-4A87-B825-366F3E3F776C}" type="slidenum">
              <a:rPr lang="en-US" smtClean="0"/>
              <a:t>21</a:t>
            </a:fld>
            <a:endParaRPr lang="en-US"/>
          </a:p>
        </p:txBody>
      </p:sp>
    </p:spTree>
    <p:extLst>
      <p:ext uri="{BB962C8B-B14F-4D97-AF65-F5344CB8AC3E}">
        <p14:creationId xmlns:p14="http://schemas.microsoft.com/office/powerpoint/2010/main" val="6183471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23AE91-1280-4BBA-9F6F-E46943FFE908}"/>
              </a:ext>
            </a:extLst>
          </p:cNvPr>
          <p:cNvSpPr>
            <a:spLocks noGrp="1"/>
          </p:cNvSpPr>
          <p:nvPr>
            <p:ph type="title"/>
          </p:nvPr>
        </p:nvSpPr>
        <p:spPr>
          <a:xfrm>
            <a:off x="638881" y="670218"/>
            <a:ext cx="10909640" cy="1065836"/>
          </a:xfrm>
        </p:spPr>
        <p:txBody>
          <a:bodyPr vert="horz" lIns="91440" tIns="45720" rIns="91440" bIns="45720" rtlCol="0" anchor="ctr">
            <a:normAutofit fontScale="90000"/>
          </a:bodyPr>
          <a:lstStyle/>
          <a:p>
            <a:pPr algn="ctr"/>
            <a:r>
              <a:rPr lang="en-US" sz="6600"/>
              <a:t>Which to Choose Debate</a:t>
            </a:r>
          </a:p>
        </p:txBody>
      </p:sp>
      <p:pic>
        <p:nvPicPr>
          <p:cNvPr id="1030" name="Picture 6" descr="How, What, Why's of hybrid cloud orchestration? – ESDS BLOG">
            <a:extLst>
              <a:ext uri="{FF2B5EF4-FFF2-40B4-BE49-F238E27FC236}">
                <a16:creationId xmlns:a16="http://schemas.microsoft.com/office/drawing/2014/main" id="{FE869B4D-2602-4C16-8FA0-E20986393DC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92608" y="3320472"/>
            <a:ext cx="3758184" cy="219866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Graphical user interface, text, application, email&#10;&#10;Description automatically generated">
            <a:extLst>
              <a:ext uri="{FF2B5EF4-FFF2-40B4-BE49-F238E27FC236}">
                <a16:creationId xmlns:a16="http://schemas.microsoft.com/office/drawing/2014/main" id="{7AE8D91D-81C1-448E-A439-02533F83F44B}"/>
              </a:ext>
            </a:extLst>
          </p:cNvPr>
          <p:cNvPicPr>
            <a:picLocks noChangeAspect="1"/>
          </p:cNvPicPr>
          <p:nvPr/>
        </p:nvPicPr>
        <p:blipFill>
          <a:blip r:embed="rId4"/>
          <a:stretch>
            <a:fillRect/>
          </a:stretch>
        </p:blipFill>
        <p:spPr>
          <a:xfrm>
            <a:off x="4216908" y="3442676"/>
            <a:ext cx="3758184" cy="1954256"/>
          </a:xfrm>
          <a:prstGeom prst="rect">
            <a:avLst/>
          </a:prstGeom>
        </p:spPr>
      </p:pic>
      <p:pic>
        <p:nvPicPr>
          <p:cNvPr id="1028" name="Picture 4" descr="On Premise vs Cloud | EBC Group">
            <a:extLst>
              <a:ext uri="{FF2B5EF4-FFF2-40B4-BE49-F238E27FC236}">
                <a16:creationId xmlns:a16="http://schemas.microsoft.com/office/drawing/2014/main" id="{805AD93B-3AD3-4431-A61A-4525ED6A7E75}"/>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8141208" y="3688931"/>
            <a:ext cx="3758184" cy="1461746"/>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C34A6676-7D64-4C30-BF6C-003236FAFA28}"/>
              </a:ext>
            </a:extLst>
          </p:cNvPr>
          <p:cNvSpPr>
            <a:spLocks noGrp="1"/>
          </p:cNvSpPr>
          <p:nvPr>
            <p:ph type="sldNum" sz="quarter" idx="12"/>
          </p:nvPr>
        </p:nvSpPr>
        <p:spPr/>
        <p:txBody>
          <a:bodyPr/>
          <a:lstStyle/>
          <a:p>
            <a:fld id="{3068E250-8E83-4A87-B825-366F3E3F776C}" type="slidenum">
              <a:rPr lang="en-US" smtClean="0"/>
              <a:t>22</a:t>
            </a:fld>
            <a:endParaRPr lang="en-US"/>
          </a:p>
        </p:txBody>
      </p:sp>
    </p:spTree>
    <p:extLst>
      <p:ext uri="{BB962C8B-B14F-4D97-AF65-F5344CB8AC3E}">
        <p14:creationId xmlns:p14="http://schemas.microsoft.com/office/powerpoint/2010/main" val="18960882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A358B-6D59-4181-9A91-2E3ECF3F23C9}"/>
              </a:ext>
            </a:extLst>
          </p:cNvPr>
          <p:cNvSpPr>
            <a:spLocks noGrp="1"/>
          </p:cNvSpPr>
          <p:nvPr>
            <p:ph type="title"/>
          </p:nvPr>
        </p:nvSpPr>
        <p:spPr>
          <a:xfrm>
            <a:off x="1155790" y="609600"/>
            <a:ext cx="9891621" cy="1013604"/>
          </a:xfrm>
        </p:spPr>
        <p:txBody>
          <a:bodyPr/>
          <a:lstStyle/>
          <a:p>
            <a:pPr algn="ctr"/>
            <a:r>
              <a:rPr lang="en-US">
                <a:cs typeface="Calibri Light"/>
              </a:rPr>
              <a:t>End of Part 3</a:t>
            </a:r>
          </a:p>
        </p:txBody>
      </p:sp>
      <p:sp>
        <p:nvSpPr>
          <p:cNvPr id="3" name="TextBox 2">
            <a:extLst>
              <a:ext uri="{FF2B5EF4-FFF2-40B4-BE49-F238E27FC236}">
                <a16:creationId xmlns:a16="http://schemas.microsoft.com/office/drawing/2014/main" id="{97D70280-7F0C-4665-9992-C8C930D9FC46}"/>
              </a:ext>
            </a:extLst>
          </p:cNvPr>
          <p:cNvSpPr txBox="1"/>
          <p:nvPr/>
        </p:nvSpPr>
        <p:spPr>
          <a:xfrm>
            <a:off x="1162050" y="1690688"/>
            <a:ext cx="10039350" cy="3693319"/>
          </a:xfrm>
          <a:prstGeom prst="rect">
            <a:avLst/>
          </a:prstGeom>
          <a:noFill/>
        </p:spPr>
        <p:txBody>
          <a:bodyPr wrap="square" lIns="91440" tIns="45720" rIns="91440" bIns="45720" rtlCol="0" anchor="t">
            <a:spAutoFit/>
          </a:bodyPr>
          <a:lstStyle/>
          <a:p>
            <a:r>
              <a:rPr lang="en-US"/>
              <a:t>Professional databases can be quite tricky, so what did we learn?</a:t>
            </a:r>
          </a:p>
          <a:p>
            <a:endParaRPr lang="en-US"/>
          </a:p>
          <a:p>
            <a:pPr marL="285750" indent="-285750">
              <a:buFont typeface="Arial" panose="020B0604020202020204" pitchFamily="34" charset="0"/>
              <a:buChar char="•"/>
            </a:pPr>
            <a:r>
              <a:rPr lang="en-US">
                <a:cs typeface="Calibri"/>
              </a:rPr>
              <a:t>Premise: </a:t>
            </a:r>
          </a:p>
          <a:p>
            <a:pPr marL="742950" lvl="1" indent="-285750">
              <a:buFont typeface="Arial" panose="020B0604020202020204" pitchFamily="34" charset="0"/>
              <a:buChar char="•"/>
            </a:pPr>
            <a:r>
              <a:rPr lang="en-US">
                <a:cs typeface="Calibri"/>
              </a:rPr>
              <a:t>Pro: Data security, Access speed</a:t>
            </a:r>
          </a:p>
          <a:p>
            <a:pPr marL="742950" lvl="1" indent="-285750">
              <a:buFont typeface="Arial" panose="020B0604020202020204" pitchFamily="34" charset="0"/>
              <a:buChar char="•"/>
            </a:pPr>
            <a:r>
              <a:rPr lang="en-US">
                <a:cs typeface="Calibri"/>
              </a:rPr>
              <a:t>Con: Backup, Disaster recovery, Remote access</a:t>
            </a:r>
          </a:p>
          <a:p>
            <a:pPr marL="285750" indent="-285750">
              <a:buFont typeface="Arial" panose="020B0604020202020204" pitchFamily="34" charset="0"/>
              <a:buChar char="•"/>
            </a:pPr>
            <a:r>
              <a:rPr lang="en-US">
                <a:cs typeface="Calibri"/>
              </a:rPr>
              <a:t>Cloud: what we learned</a:t>
            </a:r>
          </a:p>
          <a:p>
            <a:pPr marL="742950" lvl="1" indent="-285750">
              <a:buFont typeface="Arial" panose="020B0604020202020204" pitchFamily="34" charset="0"/>
              <a:buChar char="•"/>
            </a:pPr>
            <a:r>
              <a:rPr lang="en-US">
                <a:cs typeface="Calibri"/>
              </a:rPr>
              <a:t>Pro: Remote access, User hierarchy, Host backup, Duplicity</a:t>
            </a:r>
          </a:p>
          <a:p>
            <a:pPr marL="742950" lvl="1" indent="-285750">
              <a:buFont typeface="Arial" panose="020B0604020202020204" pitchFamily="34" charset="0"/>
              <a:buChar char="•"/>
            </a:pPr>
            <a:r>
              <a:rPr lang="en-US">
                <a:cs typeface="Calibri"/>
              </a:rPr>
              <a:t>Con: Data security?, Latency issues, Network connection issues</a:t>
            </a:r>
          </a:p>
          <a:p>
            <a:pPr marL="285750" indent="-285750">
              <a:buFont typeface="Arial" panose="020B0604020202020204" pitchFamily="34" charset="0"/>
              <a:buChar char="•"/>
            </a:pPr>
            <a:r>
              <a:rPr lang="en-US"/>
              <a:t>Hybrid</a:t>
            </a:r>
            <a:endParaRPr lang="en-US">
              <a:cs typeface="Calibri"/>
            </a:endParaRPr>
          </a:p>
          <a:p>
            <a:pPr marL="742950" lvl="1" indent="-285750">
              <a:buFont typeface="Arial" panose="020B0604020202020204" pitchFamily="34" charset="0"/>
              <a:buChar char="•"/>
            </a:pPr>
            <a:r>
              <a:rPr lang="en-US"/>
              <a:t>Pro: Potentially all the good bits of both</a:t>
            </a:r>
            <a:endParaRPr lang="en-US">
              <a:cs typeface="Calibri"/>
            </a:endParaRPr>
          </a:p>
          <a:p>
            <a:pPr marL="742950" lvl="1" indent="-285750">
              <a:buFont typeface="Arial" panose="020B0604020202020204" pitchFamily="34" charset="0"/>
              <a:buChar char="•"/>
            </a:pPr>
            <a:r>
              <a:rPr lang="en-US"/>
              <a:t>Con: Potentially all the bad bits of both</a:t>
            </a:r>
            <a:endParaRPr lang="en-US">
              <a:cs typeface="Calibri"/>
            </a:endParaRPr>
          </a:p>
          <a:p>
            <a:endParaRPr lang="en-US"/>
          </a:p>
          <a:p>
            <a:r>
              <a:rPr lang="en-US"/>
              <a:t>Off we go to check out the future once more..</a:t>
            </a:r>
            <a:r>
              <a:rPr lang="en-US">
                <a:sym typeface="Wingdings" panose="05000000000000000000" pitchFamily="2" charset="2"/>
              </a:rPr>
              <a:t>.</a:t>
            </a:r>
            <a:endParaRPr lang="en-US"/>
          </a:p>
        </p:txBody>
      </p:sp>
      <p:sp>
        <p:nvSpPr>
          <p:cNvPr id="4" name="Slide Number Placeholder 3">
            <a:extLst>
              <a:ext uri="{FF2B5EF4-FFF2-40B4-BE49-F238E27FC236}">
                <a16:creationId xmlns:a16="http://schemas.microsoft.com/office/drawing/2014/main" id="{5B222F65-FA9E-45CA-B7D5-C21B2BDA48F7}"/>
              </a:ext>
            </a:extLst>
          </p:cNvPr>
          <p:cNvSpPr>
            <a:spLocks noGrp="1"/>
          </p:cNvSpPr>
          <p:nvPr>
            <p:ph type="sldNum" sz="quarter" idx="12"/>
          </p:nvPr>
        </p:nvSpPr>
        <p:spPr/>
        <p:txBody>
          <a:bodyPr/>
          <a:lstStyle/>
          <a:p>
            <a:fld id="{3068E250-8E83-4A87-B825-366F3E3F776C}" type="slidenum">
              <a:rPr lang="en-US" smtClean="0"/>
              <a:t>23</a:t>
            </a:fld>
            <a:endParaRPr lang="en-US"/>
          </a:p>
        </p:txBody>
      </p:sp>
    </p:spTree>
    <p:extLst>
      <p:ext uri="{BB962C8B-B14F-4D97-AF65-F5344CB8AC3E}">
        <p14:creationId xmlns:p14="http://schemas.microsoft.com/office/powerpoint/2010/main" val="10047452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D71B8-3149-4454-B4FE-F87620F90A4D}"/>
              </a:ext>
            </a:extLst>
          </p:cNvPr>
          <p:cNvSpPr>
            <a:spLocks noGrp="1"/>
          </p:cNvSpPr>
          <p:nvPr>
            <p:ph type="title"/>
          </p:nvPr>
        </p:nvSpPr>
        <p:spPr>
          <a:xfrm>
            <a:off x="713097" y="576263"/>
            <a:ext cx="10515600" cy="2852737"/>
          </a:xfrm>
        </p:spPr>
        <p:txBody>
          <a:bodyPr>
            <a:normAutofit/>
          </a:bodyPr>
          <a:lstStyle/>
          <a:p>
            <a:pPr algn="ctr"/>
            <a:r>
              <a:rPr lang="en-US" sz="5400">
                <a:latin typeface="Arial Black" panose="020B0A04020102020204" pitchFamily="34" charset="0"/>
              </a:rPr>
              <a:t>Grand finale…</a:t>
            </a:r>
          </a:p>
        </p:txBody>
      </p:sp>
      <p:sp>
        <p:nvSpPr>
          <p:cNvPr id="3" name="Text Placeholder 2">
            <a:extLst>
              <a:ext uri="{FF2B5EF4-FFF2-40B4-BE49-F238E27FC236}">
                <a16:creationId xmlns:a16="http://schemas.microsoft.com/office/drawing/2014/main" id="{D7AC0F84-B049-46DE-88E5-539C336F7091}"/>
              </a:ext>
            </a:extLst>
          </p:cNvPr>
          <p:cNvSpPr>
            <a:spLocks noGrp="1"/>
          </p:cNvSpPr>
          <p:nvPr>
            <p:ph type="body" idx="1"/>
          </p:nvPr>
        </p:nvSpPr>
        <p:spPr>
          <a:xfrm>
            <a:off x="3271941" y="4161951"/>
            <a:ext cx="5397912" cy="1500187"/>
          </a:xfrm>
        </p:spPr>
        <p:txBody>
          <a:bodyPr/>
          <a:lstStyle/>
          <a:p>
            <a:r>
              <a:rPr lang="en-US"/>
              <a:t>Customize everything</a:t>
            </a:r>
          </a:p>
        </p:txBody>
      </p:sp>
      <p:sp>
        <p:nvSpPr>
          <p:cNvPr id="4" name="Slide Number Placeholder 3">
            <a:extLst>
              <a:ext uri="{FF2B5EF4-FFF2-40B4-BE49-F238E27FC236}">
                <a16:creationId xmlns:a16="http://schemas.microsoft.com/office/drawing/2014/main" id="{18F62F8C-2C34-47F9-9821-3DC7385BC743}"/>
              </a:ext>
            </a:extLst>
          </p:cNvPr>
          <p:cNvSpPr>
            <a:spLocks noGrp="1"/>
          </p:cNvSpPr>
          <p:nvPr>
            <p:ph type="sldNum" sz="quarter" idx="12"/>
          </p:nvPr>
        </p:nvSpPr>
        <p:spPr/>
        <p:txBody>
          <a:bodyPr/>
          <a:lstStyle/>
          <a:p>
            <a:fld id="{3068E250-8E83-4A87-B825-366F3E3F776C}" type="slidenum">
              <a:rPr lang="en-US" smtClean="0"/>
              <a:t>24</a:t>
            </a:fld>
            <a:endParaRPr lang="en-US"/>
          </a:p>
        </p:txBody>
      </p:sp>
    </p:spTree>
    <p:extLst>
      <p:ext uri="{BB962C8B-B14F-4D97-AF65-F5344CB8AC3E}">
        <p14:creationId xmlns:p14="http://schemas.microsoft.com/office/powerpoint/2010/main" val="10012231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A2397-475E-4E58-826F-1C8F441B37D5}"/>
              </a:ext>
            </a:extLst>
          </p:cNvPr>
          <p:cNvSpPr>
            <a:spLocks noGrp="1"/>
          </p:cNvSpPr>
          <p:nvPr>
            <p:ph type="title"/>
          </p:nvPr>
        </p:nvSpPr>
        <p:spPr>
          <a:xfrm>
            <a:off x="1047280" y="759805"/>
            <a:ext cx="10306520" cy="1325563"/>
          </a:xfrm>
        </p:spPr>
        <p:txBody>
          <a:bodyPr vert="horz" lIns="91440" tIns="45720" rIns="91440" bIns="45720" rtlCol="0" anchor="ctr">
            <a:normAutofit/>
          </a:bodyPr>
          <a:lstStyle/>
          <a:p>
            <a:r>
              <a:rPr lang="en-US" sz="4000">
                <a:solidFill>
                  <a:srgbClr val="FFFFFF"/>
                </a:solidFill>
              </a:rPr>
              <a:t>The Final Custom Frontier</a:t>
            </a:r>
          </a:p>
        </p:txBody>
      </p:sp>
      <p:sp>
        <p:nvSpPr>
          <p:cNvPr id="3" name="Content Placeholder 2">
            <a:extLst>
              <a:ext uri="{FF2B5EF4-FFF2-40B4-BE49-F238E27FC236}">
                <a16:creationId xmlns:a16="http://schemas.microsoft.com/office/drawing/2014/main" id="{696D3C6C-FECC-4F85-B40F-4F437D0D46A1}"/>
              </a:ext>
            </a:extLst>
          </p:cNvPr>
          <p:cNvSpPr>
            <a:spLocks noGrp="1"/>
          </p:cNvSpPr>
          <p:nvPr>
            <p:ph sz="half" idx="1"/>
          </p:nvPr>
        </p:nvSpPr>
        <p:spPr>
          <a:xfrm>
            <a:off x="1424904" y="2494450"/>
            <a:ext cx="4053545" cy="3563159"/>
          </a:xfrm>
        </p:spPr>
        <p:txBody>
          <a:bodyPr vert="horz" lIns="91440" tIns="45720" rIns="91440" bIns="45720" rtlCol="0">
            <a:normAutofit fontScale="77500" lnSpcReduction="20000"/>
          </a:bodyPr>
          <a:lstStyle/>
          <a:p>
            <a:r>
              <a:rPr lang="en-US" sz="2000"/>
              <a:t>What is possible in the evolving landscape that incorporates the tech industry? I’m glad you asked</a:t>
            </a:r>
            <a:endParaRPr lang="en-US" sz="2000">
              <a:effectLst>
                <a:glow rad="38100">
                  <a:prstClr val="black">
                    <a:lumMod val="50000"/>
                    <a:lumOff val="50000"/>
                    <a:alpha val="20000"/>
                  </a:prstClr>
                </a:glow>
                <a:outerShdw blurRad="44450" dist="12700" dir="13860000" algn="tl" rotWithShape="0">
                  <a:srgbClr val="000000">
                    <a:alpha val="20000"/>
                  </a:srgbClr>
                </a:outerShdw>
              </a:effectLst>
            </a:endParaRPr>
          </a:p>
          <a:p>
            <a:r>
              <a:rPr lang="en-US" sz="2000"/>
              <a:t>The answer is full-on individualized custom databases hosted in any form of on-premise, hybrid, or cloud computing system</a:t>
            </a:r>
            <a:endParaRPr lang="en-US" sz="2000">
              <a:effectLst>
                <a:glow rad="38100">
                  <a:prstClr val="black">
                    <a:lumMod val="50000"/>
                    <a:lumOff val="50000"/>
                    <a:alpha val="20000"/>
                  </a:prstClr>
                </a:glow>
                <a:outerShdw blurRad="44450" dist="12700" dir="13860000" algn="tl" rotWithShape="0">
                  <a:srgbClr val="000000">
                    <a:alpha val="20000"/>
                  </a:srgbClr>
                </a:outerShdw>
              </a:effectLst>
            </a:endParaRPr>
          </a:p>
          <a:p>
            <a:r>
              <a:rPr lang="en-US" sz="2000"/>
              <a:t>The reality of it though is that is the ideal, but not necessarily where we are just yet.</a:t>
            </a:r>
            <a:endParaRPr lang="en-US" sz="2000">
              <a:effectLst>
                <a:glow rad="38100">
                  <a:prstClr val="black">
                    <a:lumMod val="50000"/>
                    <a:lumOff val="50000"/>
                    <a:alpha val="20000"/>
                  </a:prstClr>
                </a:glow>
                <a:outerShdw blurRad="44450" dist="12700" dir="13860000" algn="tl" rotWithShape="0">
                  <a:srgbClr val="000000">
                    <a:alpha val="20000"/>
                  </a:srgbClr>
                </a:outerShdw>
              </a:effectLst>
            </a:endParaRPr>
          </a:p>
          <a:p>
            <a:r>
              <a:rPr lang="en-US" sz="2000"/>
              <a:t>And you may be wondering, what’s next for Microsoft and the other Titans of Silicon Valley</a:t>
            </a:r>
            <a:endParaRPr lang="en-US" sz="2000">
              <a:effectLst>
                <a:glow rad="38100">
                  <a:prstClr val="black">
                    <a:lumMod val="50000"/>
                    <a:lumOff val="50000"/>
                    <a:alpha val="20000"/>
                  </a:prstClr>
                </a:glow>
                <a:outerShdw blurRad="44450" dist="12700" dir="13860000" algn="tl" rotWithShape="0">
                  <a:srgbClr val="000000">
                    <a:alpha val="20000"/>
                  </a:srgbClr>
                </a:outerShdw>
              </a:effectLst>
            </a:endParaRPr>
          </a:p>
          <a:p>
            <a:r>
              <a:rPr lang="en-US" sz="2000"/>
              <a:t>Well, that is a story for another day…</a:t>
            </a:r>
            <a:endParaRPr lang="en-US" sz="2000">
              <a:effectLst>
                <a:glow rad="38100">
                  <a:prstClr val="black">
                    <a:lumMod val="50000"/>
                    <a:lumOff val="50000"/>
                    <a:alpha val="20000"/>
                  </a:prstClr>
                </a:glow>
                <a:outerShdw blurRad="44450" dist="12700" dir="13860000" algn="tl" rotWithShape="0">
                  <a:srgbClr val="000000">
                    <a:alpha val="20000"/>
                  </a:srgbClr>
                </a:outerShdw>
              </a:effectLst>
            </a:endParaRPr>
          </a:p>
        </p:txBody>
      </p:sp>
      <p:pic>
        <p:nvPicPr>
          <p:cNvPr id="5" name="Content Placeholder 4">
            <a:extLst>
              <a:ext uri="{FF2B5EF4-FFF2-40B4-BE49-F238E27FC236}">
                <a16:creationId xmlns:a16="http://schemas.microsoft.com/office/drawing/2014/main" id="{60958827-9F1F-49BE-8FAC-66F0BFAFE50A}"/>
              </a:ext>
            </a:extLst>
          </p:cNvPr>
          <p:cNvPicPr>
            <a:picLocks noGrp="1" noChangeAspect="1"/>
          </p:cNvPicPr>
          <p:nvPr>
            <p:ph sz="half" idx="2"/>
          </p:nvPr>
        </p:nvPicPr>
        <p:blipFill rotWithShape="1">
          <a:blip r:embed="rId3"/>
          <a:srcRect l="7209" r="3107"/>
          <a:stretch/>
        </p:blipFill>
        <p:spPr>
          <a:xfrm>
            <a:off x="6098892" y="2492376"/>
            <a:ext cx="4802404" cy="3563372"/>
          </a:xfrm>
          <a:prstGeom prst="rect">
            <a:avLst/>
          </a:prstGeom>
        </p:spPr>
      </p:pic>
      <p:sp>
        <p:nvSpPr>
          <p:cNvPr id="4" name="Slide Number Placeholder 3">
            <a:extLst>
              <a:ext uri="{FF2B5EF4-FFF2-40B4-BE49-F238E27FC236}">
                <a16:creationId xmlns:a16="http://schemas.microsoft.com/office/drawing/2014/main" id="{FBD2AE47-44F2-4B55-B091-D1A8D0FC47F5}"/>
              </a:ext>
            </a:extLst>
          </p:cNvPr>
          <p:cNvSpPr>
            <a:spLocks noGrp="1"/>
          </p:cNvSpPr>
          <p:nvPr>
            <p:ph type="sldNum" sz="quarter" idx="12"/>
          </p:nvPr>
        </p:nvSpPr>
        <p:spPr/>
        <p:txBody>
          <a:bodyPr/>
          <a:lstStyle/>
          <a:p>
            <a:fld id="{3068E250-8E83-4A87-B825-366F3E3F776C}" type="slidenum">
              <a:rPr lang="en-US" smtClean="0"/>
              <a:t>25</a:t>
            </a:fld>
            <a:endParaRPr lang="en-US"/>
          </a:p>
        </p:txBody>
      </p:sp>
    </p:spTree>
    <p:extLst>
      <p:ext uri="{BB962C8B-B14F-4D97-AF65-F5344CB8AC3E}">
        <p14:creationId xmlns:p14="http://schemas.microsoft.com/office/powerpoint/2010/main" val="8769324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091D8-4F3F-4F86-A910-C4475A4F4EFD}"/>
              </a:ext>
            </a:extLst>
          </p:cNvPr>
          <p:cNvSpPr>
            <a:spLocks noGrp="1"/>
          </p:cNvSpPr>
          <p:nvPr>
            <p:ph type="title"/>
          </p:nvPr>
        </p:nvSpPr>
        <p:spPr/>
        <p:txBody>
          <a:bodyPr/>
          <a:lstStyle/>
          <a:p>
            <a:r>
              <a:rPr lang="en-GB"/>
              <a:t>Questions?</a:t>
            </a:r>
          </a:p>
        </p:txBody>
      </p:sp>
      <p:sp>
        <p:nvSpPr>
          <p:cNvPr id="3" name="Slide Number Placeholder 2">
            <a:extLst>
              <a:ext uri="{FF2B5EF4-FFF2-40B4-BE49-F238E27FC236}">
                <a16:creationId xmlns:a16="http://schemas.microsoft.com/office/drawing/2014/main" id="{E0E975CF-6D3B-4FED-B9B5-D6C24FD8396B}"/>
              </a:ext>
            </a:extLst>
          </p:cNvPr>
          <p:cNvSpPr>
            <a:spLocks noGrp="1"/>
          </p:cNvSpPr>
          <p:nvPr>
            <p:ph type="sldNum" sz="quarter" idx="12"/>
          </p:nvPr>
        </p:nvSpPr>
        <p:spPr/>
        <p:txBody>
          <a:bodyPr/>
          <a:lstStyle/>
          <a:p>
            <a:fld id="{3068E250-8E83-4A87-B825-366F3E3F776C}" type="slidenum">
              <a:rPr lang="en-US" smtClean="0"/>
              <a:t>26</a:t>
            </a:fld>
            <a:endParaRPr lang="en-US"/>
          </a:p>
        </p:txBody>
      </p:sp>
    </p:spTree>
    <p:extLst>
      <p:ext uri="{BB962C8B-B14F-4D97-AF65-F5344CB8AC3E}">
        <p14:creationId xmlns:p14="http://schemas.microsoft.com/office/powerpoint/2010/main" val="26101638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C3AEF-49FD-4948-8FDB-B215EE54DCA9}"/>
              </a:ext>
            </a:extLst>
          </p:cNvPr>
          <p:cNvSpPr>
            <a:spLocks noGrp="1"/>
          </p:cNvSpPr>
          <p:nvPr>
            <p:ph type="title"/>
          </p:nvPr>
        </p:nvSpPr>
        <p:spPr/>
        <p:txBody>
          <a:bodyPr/>
          <a:lstStyle/>
          <a:p>
            <a:r>
              <a:rPr lang="en-GB"/>
              <a:t>Contacts</a:t>
            </a:r>
          </a:p>
        </p:txBody>
      </p:sp>
      <p:sp>
        <p:nvSpPr>
          <p:cNvPr id="4" name="Content Placeholder 3">
            <a:extLst>
              <a:ext uri="{FF2B5EF4-FFF2-40B4-BE49-F238E27FC236}">
                <a16:creationId xmlns:a16="http://schemas.microsoft.com/office/drawing/2014/main" id="{21554C26-73E7-4DFD-ABA2-BD1525A136F1}"/>
              </a:ext>
            </a:extLst>
          </p:cNvPr>
          <p:cNvSpPr>
            <a:spLocks noGrp="1"/>
          </p:cNvSpPr>
          <p:nvPr>
            <p:ph sz="half" idx="1"/>
          </p:nvPr>
        </p:nvSpPr>
        <p:spPr/>
        <p:txBody>
          <a:bodyPr/>
          <a:lstStyle/>
          <a:p>
            <a:r>
              <a:rPr lang="en-GB">
                <a:hlinkClick r:id="rId2"/>
              </a:rPr>
              <a:t>oakleyturvey@gmail.com</a:t>
            </a:r>
            <a:endParaRPr lang="en-GB"/>
          </a:p>
          <a:p>
            <a:r>
              <a:rPr lang="en-GB"/>
              <a:t>Oakley Turvey on </a:t>
            </a:r>
            <a:r>
              <a:rPr lang="en-GB">
                <a:hlinkClick r:id="rId3"/>
              </a:rPr>
              <a:t>LinkedIn</a:t>
            </a:r>
            <a:endParaRPr lang="en-GB"/>
          </a:p>
          <a:p>
            <a:r>
              <a:rPr lang="en-GB"/>
              <a:t>youtube.com/channel/</a:t>
            </a:r>
            <a:r>
              <a:rPr lang="en-GB" err="1"/>
              <a:t>oakleyturvey</a:t>
            </a:r>
            <a:endParaRPr lang="en-GB"/>
          </a:p>
        </p:txBody>
      </p:sp>
      <p:sp>
        <p:nvSpPr>
          <p:cNvPr id="5" name="Content Placeholder 4">
            <a:extLst>
              <a:ext uri="{FF2B5EF4-FFF2-40B4-BE49-F238E27FC236}">
                <a16:creationId xmlns:a16="http://schemas.microsoft.com/office/drawing/2014/main" id="{6316A82F-F9BC-4F3D-AAD5-D449040E52BB}"/>
              </a:ext>
            </a:extLst>
          </p:cNvPr>
          <p:cNvSpPr>
            <a:spLocks noGrp="1"/>
          </p:cNvSpPr>
          <p:nvPr>
            <p:ph sz="half" idx="2"/>
          </p:nvPr>
        </p:nvSpPr>
        <p:spPr/>
        <p:txBody>
          <a:bodyPr/>
          <a:lstStyle/>
          <a:p>
            <a:r>
              <a:rPr lang="en-GB">
                <a:effectLst>
                  <a:glow rad="38100">
                    <a:prstClr val="black">
                      <a:lumMod val="50000"/>
                      <a:lumOff val="50000"/>
                      <a:alpha val="20000"/>
                    </a:prstClr>
                  </a:glow>
                  <a:outerShdw blurRad="44450" dist="12700" dir="13860000" algn="tl" rotWithShape="0">
                    <a:srgbClr val="000000">
                      <a:alpha val="20000"/>
                    </a:srgbClr>
                  </a:outerShdw>
                </a:effectLst>
                <a:hlinkClick r:id="rId4"/>
              </a:rPr>
              <a:t>BRANDONPATTERSON334@GMAIL.COM</a:t>
            </a:r>
            <a:endParaRPr lang="en-GB">
              <a:effectLst>
                <a:glow rad="38100">
                  <a:prstClr val="black">
                    <a:lumMod val="50000"/>
                    <a:lumOff val="50000"/>
                    <a:alpha val="20000"/>
                  </a:prstClr>
                </a:glow>
                <a:outerShdw blurRad="44450" dist="12700" dir="13860000" algn="tl" rotWithShape="0">
                  <a:srgbClr val="000000">
                    <a:alpha val="20000"/>
                  </a:srgbClr>
                </a:outerShdw>
              </a:effectLst>
            </a:endParaRPr>
          </a:p>
          <a:p>
            <a:r>
              <a:rPr lang="en-GB">
                <a:effectLst>
                  <a:glow rad="38100">
                    <a:prstClr val="black">
                      <a:lumMod val="50000"/>
                      <a:lumOff val="50000"/>
                      <a:alpha val="20000"/>
                    </a:prstClr>
                  </a:glow>
                  <a:outerShdw blurRad="44450" dist="12700" dir="13860000" algn="tl" rotWithShape="0">
                    <a:srgbClr val="000000">
                      <a:alpha val="20000"/>
                    </a:srgbClr>
                  </a:outerShdw>
                </a:effectLst>
                <a:hlinkClick r:id="rId5"/>
              </a:rPr>
              <a:t>LinkedIn</a:t>
            </a:r>
            <a:endParaRPr lang="en-GB">
              <a:effectLst>
                <a:glow rad="38100">
                  <a:prstClr val="black">
                    <a:lumMod val="50000"/>
                    <a:lumOff val="50000"/>
                    <a:alpha val="20000"/>
                  </a:prstClr>
                </a:glow>
                <a:outerShdw blurRad="44450" dist="12700" dir="13860000" algn="tl" rotWithShape="0">
                  <a:srgbClr val="000000">
                    <a:alpha val="20000"/>
                  </a:srgbClr>
                </a:outerShdw>
              </a:effectLst>
            </a:endParaRPr>
          </a:p>
        </p:txBody>
      </p:sp>
      <p:sp>
        <p:nvSpPr>
          <p:cNvPr id="3" name="Slide Number Placeholder 2">
            <a:extLst>
              <a:ext uri="{FF2B5EF4-FFF2-40B4-BE49-F238E27FC236}">
                <a16:creationId xmlns:a16="http://schemas.microsoft.com/office/drawing/2014/main" id="{1F51F07B-A596-4BFA-83E0-BEFC45259E2E}"/>
              </a:ext>
            </a:extLst>
          </p:cNvPr>
          <p:cNvSpPr>
            <a:spLocks noGrp="1"/>
          </p:cNvSpPr>
          <p:nvPr>
            <p:ph type="sldNum" sz="quarter" idx="12"/>
          </p:nvPr>
        </p:nvSpPr>
        <p:spPr/>
        <p:txBody>
          <a:bodyPr/>
          <a:lstStyle/>
          <a:p>
            <a:fld id="{3068E250-8E83-4A87-B825-366F3E3F776C}" type="slidenum">
              <a:rPr lang="en-US" smtClean="0"/>
              <a:t>27</a:t>
            </a:fld>
            <a:endParaRPr lang="en-US"/>
          </a:p>
        </p:txBody>
      </p:sp>
    </p:spTree>
    <p:extLst>
      <p:ext uri="{BB962C8B-B14F-4D97-AF65-F5344CB8AC3E}">
        <p14:creationId xmlns:p14="http://schemas.microsoft.com/office/powerpoint/2010/main" val="15912912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F6823-F5FE-4E4E-B7C2-C4303AD2F824}"/>
              </a:ext>
            </a:extLst>
          </p:cNvPr>
          <p:cNvSpPr>
            <a:spLocks noGrp="1"/>
          </p:cNvSpPr>
          <p:nvPr>
            <p:ph type="title"/>
          </p:nvPr>
        </p:nvSpPr>
        <p:spPr/>
        <p:txBody>
          <a:bodyPr/>
          <a:lstStyle/>
          <a:p>
            <a:r>
              <a:rPr lang="en-US">
                <a:cs typeface="Calibri Light"/>
              </a:rPr>
              <a:t>References</a:t>
            </a:r>
            <a:endParaRPr lang="en-US"/>
          </a:p>
        </p:txBody>
      </p:sp>
      <p:sp>
        <p:nvSpPr>
          <p:cNvPr id="3" name="Content Placeholder 2">
            <a:extLst>
              <a:ext uri="{FF2B5EF4-FFF2-40B4-BE49-F238E27FC236}">
                <a16:creationId xmlns:a16="http://schemas.microsoft.com/office/drawing/2014/main" id="{CC33CF9D-AC93-4F93-8F9E-A1873275B859}"/>
              </a:ext>
            </a:extLst>
          </p:cNvPr>
          <p:cNvSpPr>
            <a:spLocks noGrp="1"/>
          </p:cNvSpPr>
          <p:nvPr>
            <p:ph sz="half" idx="1"/>
          </p:nvPr>
        </p:nvSpPr>
        <p:spPr>
          <a:xfrm>
            <a:off x="520262" y="2034396"/>
            <a:ext cx="10932591" cy="1111371"/>
          </a:xfrm>
        </p:spPr>
        <p:txBody>
          <a:bodyPr>
            <a:normAutofit lnSpcReduction="10000"/>
          </a:bodyPr>
          <a:lstStyle/>
          <a:p>
            <a:r>
              <a:rPr lang="en-US">
                <a:solidFill>
                  <a:schemeClr val="accent1">
                    <a:lumMod val="60000"/>
                    <a:lumOff val="40000"/>
                  </a:schemeClr>
                </a:solidFill>
                <a:effectLst/>
                <a:ea typeface="+mn-lt"/>
                <a:cs typeface="+mn-lt"/>
                <a:hlinkClick r:id="rId2">
                  <a:extLst>
                    <a:ext uri="{A12FA001-AC4F-418D-AE19-62706E023703}">
                      <ahyp:hlinkClr xmlns:ahyp="http://schemas.microsoft.com/office/drawing/2018/hyperlinkcolor" val="tx"/>
                    </a:ext>
                  </a:extLst>
                </a:hlinkClick>
              </a:rPr>
              <a:t>https</a:t>
            </a:r>
            <a:r>
              <a:rPr lang="en-US" sz="1800" u="sng">
                <a:solidFill>
                  <a:schemeClr val="accent1">
                    <a:lumMod val="60000"/>
                    <a:lumOff val="40000"/>
                  </a:schemeClr>
                </a:solidFill>
                <a:effectLst/>
                <a:latin typeface="Calibri"/>
                <a:ea typeface="Calibri" panose="020F0502020204030204" pitchFamily="34" charset="0"/>
                <a:cs typeface="Calibri"/>
                <a:hlinkClick r:id="rId2">
                  <a:extLst>
                    <a:ext uri="{A12FA001-AC4F-418D-AE19-62706E023703}">
                      <ahyp:hlinkClr xmlns:ahyp="http://schemas.microsoft.com/office/drawing/2018/hyperlinkcolor" val="tx"/>
                    </a:ext>
                  </a:extLst>
                </a:hlinkClick>
              </a:rPr>
              <a:t>://</a:t>
            </a:r>
            <a:r>
              <a:rPr lang="en-US" sz="1800" u="sng">
                <a:solidFill>
                  <a:srgbClr val="ADE133"/>
                </a:solidFill>
                <a:effectLst/>
                <a:latin typeface="Calibri"/>
                <a:ea typeface="Calibri" panose="020F0502020204030204" pitchFamily="34" charset="0"/>
                <a:cs typeface="Calibri"/>
                <a:hlinkClick r:id="rId2">
                  <a:extLst>
                    <a:ext uri="{A12FA001-AC4F-418D-AE19-62706E023703}">
                      <ahyp:hlinkClr xmlns:ahyp="http://schemas.microsoft.com/office/drawing/2018/hyperlinkcolor" val="tx"/>
                    </a:ext>
                  </a:extLst>
                </a:hlinkClick>
              </a:rPr>
              <a:t>www.poynter.org/reporting-editing/2015/today-in-media-history-lotus-1-2-3-was-the-killer-app-of-1983/</a:t>
            </a:r>
          </a:p>
          <a:p>
            <a:r>
              <a:rPr lang="en-US">
                <a:effectLst/>
                <a:ea typeface="+mn-lt"/>
                <a:cs typeface="+mn-lt"/>
                <a:hlinkClick r:id="rId3"/>
              </a:rPr>
              <a:t>https://thenewstack.io/how-visicalcs-spreadsheets-changed-the-world/</a:t>
            </a:r>
          </a:p>
          <a:p>
            <a:r>
              <a:rPr lang="en-US">
                <a:effectLst/>
                <a:ea typeface="+mn-lt"/>
                <a:cs typeface="+mn-lt"/>
                <a:hlinkClick r:id="rId4"/>
              </a:rPr>
              <a:t>https://www.morefield.com/blog/on-premises-vs-cloud/</a:t>
            </a:r>
            <a:endParaRPr lang="en-US">
              <a:solidFill>
                <a:srgbClr val="FFFFFF"/>
              </a:solidFill>
              <a:effectLst/>
              <a:latin typeface="Century Gothic"/>
              <a:cs typeface="Calibri"/>
            </a:endParaRPr>
          </a:p>
        </p:txBody>
      </p:sp>
      <p:sp>
        <p:nvSpPr>
          <p:cNvPr id="4" name="Slide Number Placeholder 3">
            <a:extLst>
              <a:ext uri="{FF2B5EF4-FFF2-40B4-BE49-F238E27FC236}">
                <a16:creationId xmlns:a16="http://schemas.microsoft.com/office/drawing/2014/main" id="{CE70339F-8E1D-4BC8-B900-E86655485901}"/>
              </a:ext>
            </a:extLst>
          </p:cNvPr>
          <p:cNvSpPr>
            <a:spLocks noGrp="1"/>
          </p:cNvSpPr>
          <p:nvPr>
            <p:ph type="sldNum" sz="quarter" idx="12"/>
          </p:nvPr>
        </p:nvSpPr>
        <p:spPr/>
        <p:txBody>
          <a:bodyPr/>
          <a:lstStyle/>
          <a:p>
            <a:fld id="{3068E250-8E83-4A87-B825-366F3E3F776C}" type="slidenum">
              <a:rPr lang="en-US" smtClean="0"/>
              <a:t>28</a:t>
            </a:fld>
            <a:endParaRPr lang="en-US"/>
          </a:p>
        </p:txBody>
      </p:sp>
    </p:spTree>
    <p:extLst>
      <p:ext uri="{BB962C8B-B14F-4D97-AF65-F5344CB8AC3E}">
        <p14:creationId xmlns:p14="http://schemas.microsoft.com/office/powerpoint/2010/main" val="34299799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154BAF-FC72-4ED6-811F-A9AEA15584CB}"/>
              </a:ext>
            </a:extLst>
          </p:cNvPr>
          <p:cNvSpPr>
            <a:spLocks noGrp="1"/>
          </p:cNvSpPr>
          <p:nvPr>
            <p:ph type="title"/>
          </p:nvPr>
        </p:nvSpPr>
        <p:spPr>
          <a:xfrm>
            <a:off x="524256" y="491260"/>
            <a:ext cx="6594189" cy="1625210"/>
          </a:xfrm>
        </p:spPr>
        <p:txBody>
          <a:bodyPr vert="horz" lIns="91440" tIns="45720" rIns="91440" bIns="45720" rtlCol="0" anchor="ctr">
            <a:normAutofit/>
          </a:bodyPr>
          <a:lstStyle/>
          <a:p>
            <a:r>
              <a:rPr lang="en-US" kern="1200">
                <a:solidFill>
                  <a:srgbClr val="FFFFFF"/>
                </a:solidFill>
                <a:latin typeface="+mj-lt"/>
                <a:ea typeface="+mj-ea"/>
                <a:cs typeface="+mj-cs"/>
              </a:rPr>
              <a:t>Wild West of Tech</a:t>
            </a:r>
          </a:p>
        </p:txBody>
      </p:sp>
      <p:pic>
        <p:nvPicPr>
          <p:cNvPr id="1028" name="Picture 4" descr="Earth&amp;#39;s Natural Wonders | Helicopter Cowboys Wrangle Cattle in Australia |  Season 2 | PBS">
            <a:extLst>
              <a:ext uri="{FF2B5EF4-FFF2-40B4-BE49-F238E27FC236}">
                <a16:creationId xmlns:a16="http://schemas.microsoft.com/office/drawing/2014/main" id="{2B17D095-D9B5-4753-850C-B2A0C9DA4F62}"/>
              </a:ext>
            </a:extLst>
          </p:cNvPr>
          <p:cNvPicPr>
            <a:picLocks noGrp="1" noChangeAspect="1" noChangeArrowheads="1"/>
          </p:cNvPicPr>
          <p:nvPr>
            <p:ph sz="half" idx="1"/>
          </p:nvPr>
        </p:nvPicPr>
        <p:blipFill rotWithShape="1">
          <a:blip r:embed="rId3">
            <a:extLst>
              <a:ext uri="{28A0092B-C50C-407E-A947-70E740481C1C}">
                <a14:useLocalDpi xmlns:a14="http://schemas.microsoft.com/office/drawing/2010/main" val="0"/>
              </a:ext>
            </a:extLst>
          </a:blip>
          <a:srcRect l="23627" r="24629" b="-1"/>
          <a:stretch/>
        </p:blipFill>
        <p:spPr bwMode="auto">
          <a:xfrm>
            <a:off x="327549" y="2454903"/>
            <a:ext cx="3442801" cy="4080254"/>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B21C068C-E84B-4E49-A572-CCFFF6C8AEA9}"/>
              </a:ext>
            </a:extLst>
          </p:cNvPr>
          <p:cNvSpPr>
            <a:spLocks noGrp="1"/>
          </p:cNvSpPr>
          <p:nvPr>
            <p:ph sz="half" idx="2"/>
          </p:nvPr>
        </p:nvSpPr>
        <p:spPr>
          <a:xfrm>
            <a:off x="7957973" y="763523"/>
            <a:ext cx="3511296" cy="5330952"/>
          </a:xfrm>
        </p:spPr>
        <p:txBody>
          <a:bodyPr vert="horz" lIns="91440" tIns="45720" rIns="91440" bIns="45720" rtlCol="0" anchor="ctr">
            <a:normAutofit/>
          </a:bodyPr>
          <a:lstStyle/>
          <a:p>
            <a:r>
              <a:rPr lang="en-US" sz="2200">
                <a:solidFill>
                  <a:srgbClr val="FFFFFF"/>
                </a:solidFill>
              </a:rPr>
              <a:t>Like all good stories, in the land of the tech revolution of the 80s-90s two Titans were born.</a:t>
            </a:r>
          </a:p>
          <a:p>
            <a:r>
              <a:rPr lang="en-US" sz="2200">
                <a:solidFill>
                  <a:srgbClr val="FFFFFF"/>
                </a:solidFill>
              </a:rPr>
              <a:t>But before they could craft their GUIs, APIs, OS’s and everything else they first needed an idea.</a:t>
            </a:r>
          </a:p>
          <a:p>
            <a:r>
              <a:rPr lang="en-US" sz="2200">
                <a:solidFill>
                  <a:srgbClr val="FFFFFF"/>
                </a:solidFill>
              </a:rPr>
              <a:t>And that is where our journey begins…</a:t>
            </a:r>
          </a:p>
        </p:txBody>
      </p:sp>
      <p:pic>
        <p:nvPicPr>
          <p:cNvPr id="1030" name="Picture 6" descr="Microsoft unveils its new logo, the first major change in 25 years - The  Verge">
            <a:extLst>
              <a:ext uri="{FF2B5EF4-FFF2-40B4-BE49-F238E27FC236}">
                <a16:creationId xmlns:a16="http://schemas.microsoft.com/office/drawing/2014/main" id="{D73B91C8-BE02-46D0-938E-125707214C1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7204" r="-2" b="7322"/>
          <a:stretch/>
        </p:blipFill>
        <p:spPr bwMode="auto">
          <a:xfrm>
            <a:off x="3942260" y="2454902"/>
            <a:ext cx="3442803" cy="195818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Versus Boxing Gloves On White Background. Vector Design Element Royalty  Free Cliparts, Vectors, And Stock Illustration. Image 81273703.">
            <a:extLst>
              <a:ext uri="{FF2B5EF4-FFF2-40B4-BE49-F238E27FC236}">
                <a16:creationId xmlns:a16="http://schemas.microsoft.com/office/drawing/2014/main" id="{3F3478E9-8567-4DD6-A81B-9AEB7F22BA6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99851" y="3749276"/>
            <a:ext cx="1327619" cy="1327619"/>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Apple Logo | Learn about the history of the logo, branding and logo  evolution">
            <a:extLst>
              <a:ext uri="{FF2B5EF4-FFF2-40B4-BE49-F238E27FC236}">
                <a16:creationId xmlns:a16="http://schemas.microsoft.com/office/drawing/2014/main" id="{51EC8EFB-82ED-4280-A839-350F2FCD0DE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6699" y="4983905"/>
            <a:ext cx="3429000" cy="13335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E2CA6637-BEDF-4F76-B113-5DEE778D0CD4}"/>
              </a:ext>
            </a:extLst>
          </p:cNvPr>
          <p:cNvSpPr>
            <a:spLocks noGrp="1"/>
          </p:cNvSpPr>
          <p:nvPr>
            <p:ph type="sldNum" sz="quarter" idx="12"/>
          </p:nvPr>
        </p:nvSpPr>
        <p:spPr/>
        <p:txBody>
          <a:bodyPr/>
          <a:lstStyle/>
          <a:p>
            <a:fld id="{3068E250-8E83-4A87-B825-366F3E3F776C}" type="slidenum">
              <a:rPr lang="en-US" smtClean="0"/>
              <a:t>3</a:t>
            </a:fld>
            <a:endParaRPr lang="en-US"/>
          </a:p>
        </p:txBody>
      </p:sp>
    </p:spTree>
    <p:extLst>
      <p:ext uri="{BB962C8B-B14F-4D97-AF65-F5344CB8AC3E}">
        <p14:creationId xmlns:p14="http://schemas.microsoft.com/office/powerpoint/2010/main" val="1267311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911F9-86BC-4FEC-A713-4E8F327FEB9E}"/>
              </a:ext>
            </a:extLst>
          </p:cNvPr>
          <p:cNvSpPr>
            <a:spLocks noGrp="1"/>
          </p:cNvSpPr>
          <p:nvPr>
            <p:ph type="title"/>
          </p:nvPr>
        </p:nvSpPr>
        <p:spPr>
          <a:xfrm>
            <a:off x="0" y="365125"/>
            <a:ext cx="12192000" cy="1325563"/>
          </a:xfrm>
        </p:spPr>
        <p:txBody>
          <a:bodyPr/>
          <a:lstStyle/>
          <a:p>
            <a:pPr algn="ctr"/>
            <a:r>
              <a:rPr lang="en-US"/>
              <a:t>Pseudocode- What is it?</a:t>
            </a:r>
          </a:p>
        </p:txBody>
      </p:sp>
      <p:sp>
        <p:nvSpPr>
          <p:cNvPr id="7" name="TextBox 6">
            <a:extLst>
              <a:ext uri="{FF2B5EF4-FFF2-40B4-BE49-F238E27FC236}">
                <a16:creationId xmlns:a16="http://schemas.microsoft.com/office/drawing/2014/main" id="{5D9901D8-1C04-41A1-96D8-89CD0F067D8F}"/>
              </a:ext>
            </a:extLst>
          </p:cNvPr>
          <p:cNvSpPr txBox="1"/>
          <p:nvPr/>
        </p:nvSpPr>
        <p:spPr>
          <a:xfrm>
            <a:off x="6499" y="1512559"/>
            <a:ext cx="11895078" cy="1477328"/>
          </a:xfrm>
          <a:prstGeom prst="rect">
            <a:avLst/>
          </a:prstGeom>
          <a:noFill/>
        </p:spPr>
        <p:txBody>
          <a:bodyPr wrap="square" rtlCol="0">
            <a:spAutoFit/>
          </a:bodyPr>
          <a:lstStyle/>
          <a:p>
            <a:pPr marL="285750" indent="-285750">
              <a:buFont typeface="Arial" panose="020B0604020202020204" pitchFamily="34" charset="0"/>
              <a:buChar char="•"/>
            </a:pPr>
            <a:r>
              <a:rPr lang="en-US"/>
              <a:t>Many definitions, many similarities</a:t>
            </a:r>
          </a:p>
          <a:p>
            <a:pPr marL="285750" indent="-285750">
              <a:buFont typeface="Arial" panose="020B0604020202020204" pitchFamily="34" charset="0"/>
              <a:buChar char="•"/>
            </a:pPr>
            <a:r>
              <a:rPr lang="en-US"/>
              <a:t>At its core it is simply a road map designed in human language to create simple instructions for computers.</a:t>
            </a:r>
          </a:p>
          <a:p>
            <a:pPr marL="285750" indent="-285750">
              <a:buFont typeface="Arial" panose="020B0604020202020204" pitchFamily="34" charset="0"/>
              <a:buChar char="•"/>
            </a:pPr>
            <a:r>
              <a:rPr lang="en-US"/>
              <a:t>It has come to mean many different things but the root definition remains the same: the blueprint from human speak to binary-based language(s) for program use.</a:t>
            </a:r>
          </a:p>
        </p:txBody>
      </p:sp>
      <p:sp>
        <p:nvSpPr>
          <p:cNvPr id="4" name="Slide Number Placeholder 3">
            <a:extLst>
              <a:ext uri="{FF2B5EF4-FFF2-40B4-BE49-F238E27FC236}">
                <a16:creationId xmlns:a16="http://schemas.microsoft.com/office/drawing/2014/main" id="{86AD7C78-B4C1-4F56-88F1-9E766DF5FC0F}"/>
              </a:ext>
            </a:extLst>
          </p:cNvPr>
          <p:cNvSpPr>
            <a:spLocks noGrp="1"/>
          </p:cNvSpPr>
          <p:nvPr>
            <p:ph type="sldNum" sz="quarter" idx="12"/>
          </p:nvPr>
        </p:nvSpPr>
        <p:spPr/>
        <p:txBody>
          <a:bodyPr/>
          <a:lstStyle/>
          <a:p>
            <a:fld id="{3068E250-8E83-4A87-B825-366F3E3F776C}" type="slidenum">
              <a:rPr lang="en-US" smtClean="0"/>
              <a:t>4</a:t>
            </a:fld>
            <a:endParaRPr lang="en-US"/>
          </a:p>
        </p:txBody>
      </p:sp>
    </p:spTree>
    <p:extLst>
      <p:ext uri="{BB962C8B-B14F-4D97-AF65-F5344CB8AC3E}">
        <p14:creationId xmlns:p14="http://schemas.microsoft.com/office/powerpoint/2010/main" val="2566615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15365-56B2-4BE0-A08D-3E9221F3D542}"/>
              </a:ext>
            </a:extLst>
          </p:cNvPr>
          <p:cNvSpPr>
            <a:spLocks noGrp="1"/>
          </p:cNvSpPr>
          <p:nvPr>
            <p:ph type="title"/>
          </p:nvPr>
        </p:nvSpPr>
        <p:spPr>
          <a:xfrm>
            <a:off x="993183" y="241138"/>
            <a:ext cx="10515600" cy="1325563"/>
          </a:xfrm>
        </p:spPr>
        <p:txBody>
          <a:bodyPr/>
          <a:lstStyle/>
          <a:p>
            <a:r>
              <a:rPr lang="en-US"/>
              <a:t>A Road Map by any other name</a:t>
            </a:r>
          </a:p>
        </p:txBody>
      </p:sp>
      <p:pic>
        <p:nvPicPr>
          <p:cNvPr id="3074" name="Picture 2" descr="Atlas Titan Atlas Holds Earth Dragon Stock Illustration 76167943">
            <a:extLst>
              <a:ext uri="{FF2B5EF4-FFF2-40B4-BE49-F238E27FC236}">
                <a16:creationId xmlns:a16="http://schemas.microsoft.com/office/drawing/2014/main" id="{B903F4C5-57F1-46D4-BCEF-2EF4FBE16F4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054" y="1456194"/>
            <a:ext cx="4422425" cy="472812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32931E6-1753-47C3-9B9C-E646FEF96132}"/>
              </a:ext>
            </a:extLst>
          </p:cNvPr>
          <p:cNvSpPr txBox="1"/>
          <p:nvPr/>
        </p:nvSpPr>
        <p:spPr>
          <a:xfrm>
            <a:off x="5710102" y="1135380"/>
            <a:ext cx="5712417" cy="3416320"/>
          </a:xfrm>
          <a:prstGeom prst="rect">
            <a:avLst/>
          </a:prstGeom>
          <a:noFill/>
        </p:spPr>
        <p:txBody>
          <a:bodyPr wrap="square" rtlCol="0">
            <a:spAutoFit/>
          </a:bodyPr>
          <a:lstStyle/>
          <a:p>
            <a:r>
              <a:rPr lang="en-US"/>
              <a:t>The easiest way to get from point a to point b is using Euclidean distance which ignores all topography to make the perfect straight line.</a:t>
            </a:r>
          </a:p>
          <a:p>
            <a:endParaRPr lang="en-US"/>
          </a:p>
          <a:p>
            <a:r>
              <a:rPr lang="en-US"/>
              <a:t>This is NOT the case with coding, but pseudocode is the GPS system that gets us there, and our programs are the navigators that use that system to achieve great things.</a:t>
            </a:r>
          </a:p>
          <a:p>
            <a:endParaRPr lang="en-US"/>
          </a:p>
          <a:p>
            <a:r>
              <a:rPr lang="en-US"/>
              <a:t>Such things happened within the garages of Bill Gates and Steven Jobs which led to the creation and implementation of two Titans in Silicon Valley. But beware…. They are just two among many.</a:t>
            </a:r>
          </a:p>
        </p:txBody>
      </p:sp>
      <p:pic>
        <p:nvPicPr>
          <p:cNvPr id="3076" name="Picture 4" descr="Social Media Logos Images, Stock Photos &amp; Vectors | Shutterstock">
            <a:extLst>
              <a:ext uri="{FF2B5EF4-FFF2-40B4-BE49-F238E27FC236}">
                <a16:creationId xmlns:a16="http://schemas.microsoft.com/office/drawing/2014/main" id="{E59648C5-C7A6-4BD3-BA15-74711F22AF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03984" y="4824870"/>
            <a:ext cx="5134278" cy="155077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B97B65E-D98E-4C70-AD0F-CB569B52ECA1}"/>
              </a:ext>
            </a:extLst>
          </p:cNvPr>
          <p:cNvSpPr txBox="1"/>
          <p:nvPr/>
        </p:nvSpPr>
        <p:spPr>
          <a:xfrm>
            <a:off x="351054" y="6447295"/>
            <a:ext cx="4422425" cy="374051"/>
          </a:xfrm>
          <a:prstGeom prst="rect">
            <a:avLst/>
          </a:prstGeom>
          <a:noFill/>
        </p:spPr>
        <p:txBody>
          <a:bodyPr wrap="square" rtlCol="0">
            <a:spAutoFit/>
          </a:bodyPr>
          <a:lstStyle/>
          <a:p>
            <a:r>
              <a:rPr lang="en-US"/>
              <a:t>Atlas needs some help…</a:t>
            </a:r>
          </a:p>
        </p:txBody>
      </p:sp>
      <p:sp>
        <p:nvSpPr>
          <p:cNvPr id="5" name="Slide Number Placeholder 4">
            <a:extLst>
              <a:ext uri="{FF2B5EF4-FFF2-40B4-BE49-F238E27FC236}">
                <a16:creationId xmlns:a16="http://schemas.microsoft.com/office/drawing/2014/main" id="{FA93EBCB-28A1-4E01-AD75-0406D9CBFE6F}"/>
              </a:ext>
            </a:extLst>
          </p:cNvPr>
          <p:cNvSpPr>
            <a:spLocks noGrp="1"/>
          </p:cNvSpPr>
          <p:nvPr>
            <p:ph type="sldNum" sz="quarter" idx="12"/>
          </p:nvPr>
        </p:nvSpPr>
        <p:spPr/>
        <p:txBody>
          <a:bodyPr/>
          <a:lstStyle/>
          <a:p>
            <a:fld id="{3068E250-8E83-4A87-B825-366F3E3F776C}" type="slidenum">
              <a:rPr lang="en-US" smtClean="0"/>
              <a:t>5</a:t>
            </a:fld>
            <a:endParaRPr lang="en-US"/>
          </a:p>
        </p:txBody>
      </p:sp>
    </p:spTree>
    <p:extLst>
      <p:ext uri="{BB962C8B-B14F-4D97-AF65-F5344CB8AC3E}">
        <p14:creationId xmlns:p14="http://schemas.microsoft.com/office/powerpoint/2010/main" val="265234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31E3D-459C-4D38-90C8-CAC96AF066F6}"/>
              </a:ext>
            </a:extLst>
          </p:cNvPr>
          <p:cNvSpPr>
            <a:spLocks noGrp="1"/>
          </p:cNvSpPr>
          <p:nvPr>
            <p:ph type="title"/>
          </p:nvPr>
        </p:nvSpPr>
        <p:spPr>
          <a:xfrm>
            <a:off x="838200" y="63890"/>
            <a:ext cx="10515600" cy="1325563"/>
          </a:xfrm>
        </p:spPr>
        <p:txBody>
          <a:bodyPr/>
          <a:lstStyle/>
          <a:p>
            <a:pPr algn="ctr"/>
            <a:r>
              <a:rPr lang="en-US"/>
              <a:t>The Big Picture- Then and Now</a:t>
            </a:r>
          </a:p>
        </p:txBody>
      </p:sp>
      <p:pic>
        <p:nvPicPr>
          <p:cNvPr id="2052" name="Picture 4" descr="macOS - Wikipedia">
            <a:extLst>
              <a:ext uri="{FF2B5EF4-FFF2-40B4-BE49-F238E27FC236}">
                <a16:creationId xmlns:a16="http://schemas.microsoft.com/office/drawing/2014/main" id="{67AD1258-51B0-40B3-AA92-CC38C3587F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60447" y="937823"/>
            <a:ext cx="3333750" cy="523875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A Path to Success: A History of Microsoft vs Apple">
            <a:extLst>
              <a:ext uri="{FF2B5EF4-FFF2-40B4-BE49-F238E27FC236}">
                <a16:creationId xmlns:a16="http://schemas.microsoft.com/office/drawing/2014/main" id="{1A8E9133-26B8-4D7E-9DEA-FE2E90DADE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3510" y="1615671"/>
            <a:ext cx="4170174" cy="451565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The History of Windows Operating Systems - Strickly Bizzness, LLC">
            <a:extLst>
              <a:ext uri="{FF2B5EF4-FFF2-40B4-BE49-F238E27FC236}">
                <a16:creationId xmlns:a16="http://schemas.microsoft.com/office/drawing/2014/main" id="{A721568E-8A86-4C8E-99B0-301EA035E4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7922121">
            <a:off x="-144706" y="2676971"/>
            <a:ext cx="4567972" cy="225128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61CEE23-DC9B-4D4B-9A9C-7224EB567628}"/>
              </a:ext>
            </a:extLst>
          </p:cNvPr>
          <p:cNvSpPr txBox="1"/>
          <p:nvPr/>
        </p:nvSpPr>
        <p:spPr>
          <a:xfrm>
            <a:off x="407773" y="6492875"/>
            <a:ext cx="3064476" cy="369332"/>
          </a:xfrm>
          <a:prstGeom prst="rect">
            <a:avLst/>
          </a:prstGeom>
          <a:noFill/>
        </p:spPr>
        <p:txBody>
          <a:bodyPr wrap="square" rtlCol="0">
            <a:spAutoFit/>
          </a:bodyPr>
          <a:lstStyle/>
          <a:p>
            <a:r>
              <a:rPr lang="en-US"/>
              <a:t>Microsoft OS evolution</a:t>
            </a:r>
          </a:p>
        </p:txBody>
      </p:sp>
      <p:sp>
        <p:nvSpPr>
          <p:cNvPr id="4" name="TextBox 3">
            <a:extLst>
              <a:ext uri="{FF2B5EF4-FFF2-40B4-BE49-F238E27FC236}">
                <a16:creationId xmlns:a16="http://schemas.microsoft.com/office/drawing/2014/main" id="{427075F8-9589-44A9-B3E0-3E3C18B00FEF}"/>
              </a:ext>
            </a:extLst>
          </p:cNvPr>
          <p:cNvSpPr txBox="1"/>
          <p:nvPr/>
        </p:nvSpPr>
        <p:spPr>
          <a:xfrm>
            <a:off x="8662086" y="6488668"/>
            <a:ext cx="3122141" cy="369332"/>
          </a:xfrm>
          <a:prstGeom prst="rect">
            <a:avLst/>
          </a:prstGeom>
          <a:noFill/>
        </p:spPr>
        <p:txBody>
          <a:bodyPr wrap="square" rtlCol="0">
            <a:spAutoFit/>
          </a:bodyPr>
          <a:lstStyle/>
          <a:p>
            <a:r>
              <a:rPr lang="en-US"/>
              <a:t>Apple OS evolution</a:t>
            </a:r>
          </a:p>
        </p:txBody>
      </p:sp>
      <p:sp>
        <p:nvSpPr>
          <p:cNvPr id="5" name="Slide Number Placeholder 4">
            <a:extLst>
              <a:ext uri="{FF2B5EF4-FFF2-40B4-BE49-F238E27FC236}">
                <a16:creationId xmlns:a16="http://schemas.microsoft.com/office/drawing/2014/main" id="{3AEDB4C6-F7E9-401A-B599-6E05B15256F7}"/>
              </a:ext>
            </a:extLst>
          </p:cNvPr>
          <p:cNvSpPr>
            <a:spLocks noGrp="1"/>
          </p:cNvSpPr>
          <p:nvPr>
            <p:ph type="sldNum" sz="quarter" idx="12"/>
          </p:nvPr>
        </p:nvSpPr>
        <p:spPr/>
        <p:txBody>
          <a:bodyPr/>
          <a:lstStyle/>
          <a:p>
            <a:fld id="{3068E250-8E83-4A87-B825-366F3E3F776C}" type="slidenum">
              <a:rPr lang="en-US" smtClean="0"/>
              <a:t>6</a:t>
            </a:fld>
            <a:endParaRPr lang="en-US"/>
          </a:p>
        </p:txBody>
      </p:sp>
    </p:spTree>
    <p:extLst>
      <p:ext uri="{BB962C8B-B14F-4D97-AF65-F5344CB8AC3E}">
        <p14:creationId xmlns:p14="http://schemas.microsoft.com/office/powerpoint/2010/main" val="3697316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A358B-6D59-4181-9A91-2E3ECF3F23C9}"/>
              </a:ext>
            </a:extLst>
          </p:cNvPr>
          <p:cNvSpPr>
            <a:spLocks noGrp="1"/>
          </p:cNvSpPr>
          <p:nvPr>
            <p:ph type="title"/>
          </p:nvPr>
        </p:nvSpPr>
        <p:spPr>
          <a:xfrm>
            <a:off x="1069526" y="178279"/>
            <a:ext cx="9905998" cy="1905000"/>
          </a:xfrm>
        </p:spPr>
        <p:txBody>
          <a:bodyPr/>
          <a:lstStyle/>
          <a:p>
            <a:pPr algn="ctr"/>
            <a:r>
              <a:rPr lang="en-US">
                <a:cs typeface="Calibri Light"/>
              </a:rPr>
              <a:t>End of Part 1</a:t>
            </a:r>
            <a:endParaRPr lang="en-US"/>
          </a:p>
        </p:txBody>
      </p:sp>
      <p:sp>
        <p:nvSpPr>
          <p:cNvPr id="3" name="TextBox 2">
            <a:extLst>
              <a:ext uri="{FF2B5EF4-FFF2-40B4-BE49-F238E27FC236}">
                <a16:creationId xmlns:a16="http://schemas.microsoft.com/office/drawing/2014/main" id="{97D70280-7F0C-4665-9992-C8C930D9FC46}"/>
              </a:ext>
            </a:extLst>
          </p:cNvPr>
          <p:cNvSpPr txBox="1"/>
          <p:nvPr/>
        </p:nvSpPr>
        <p:spPr>
          <a:xfrm>
            <a:off x="1162050" y="1690688"/>
            <a:ext cx="10039350" cy="3416320"/>
          </a:xfrm>
          <a:prstGeom prst="rect">
            <a:avLst/>
          </a:prstGeom>
          <a:noFill/>
        </p:spPr>
        <p:txBody>
          <a:bodyPr wrap="square" lIns="91440" tIns="45720" rIns="91440" bIns="45720" rtlCol="0" anchor="t">
            <a:spAutoFit/>
          </a:bodyPr>
          <a:lstStyle/>
          <a:p>
            <a:r>
              <a:rPr lang="en-US"/>
              <a:t>So now that we understand the basics of pseudocode and the massive power it can create for those who do it right, what’s next?</a:t>
            </a:r>
          </a:p>
          <a:p>
            <a:endParaRPr lang="en-US"/>
          </a:p>
          <a:p>
            <a:r>
              <a:rPr lang="en-US"/>
              <a:t>First off some general tips and tricks to wrap-up </a:t>
            </a:r>
            <a:r>
              <a:rPr lang="en-US">
                <a:ea typeface="+mn-lt"/>
                <a:cs typeface="+mn-lt"/>
              </a:rPr>
              <a:t>like the Titans do:</a:t>
            </a:r>
            <a:endParaRPr lang="en-US">
              <a:cs typeface="Calibri"/>
            </a:endParaRPr>
          </a:p>
          <a:p>
            <a:pPr marL="285750" indent="-285750">
              <a:buFont typeface="Arial" panose="020B0604020202020204" pitchFamily="34" charset="0"/>
              <a:buChar char="•"/>
            </a:pPr>
            <a:r>
              <a:rPr lang="en-US"/>
              <a:t>Always use pseudocode to design a project before any coding is done</a:t>
            </a:r>
            <a:endParaRPr lang="en-US">
              <a:cs typeface="Calibri"/>
            </a:endParaRPr>
          </a:p>
          <a:p>
            <a:pPr marL="285750" indent="-285750">
              <a:buFont typeface="Arial" panose="020B0604020202020204" pitchFamily="34" charset="0"/>
              <a:buChar char="•"/>
            </a:pPr>
            <a:r>
              <a:rPr lang="en-US"/>
              <a:t>Make sure to comment out! It will affect your program from running otherwise</a:t>
            </a:r>
          </a:p>
          <a:p>
            <a:pPr marL="285750" indent="-285750">
              <a:buFont typeface="Arial" panose="020B0604020202020204" pitchFamily="34" charset="0"/>
              <a:buChar char="•"/>
            </a:pPr>
            <a:r>
              <a:rPr lang="en-US"/>
              <a:t>If you skip any part, be sure to go back to clean-up and jot down your pseudocode after the fact to create a sanitized, professional code template ready for sharing with all your friends</a:t>
            </a:r>
          </a:p>
          <a:p>
            <a:pPr marL="285750" indent="-285750">
              <a:buFont typeface="Arial" panose="020B0604020202020204" pitchFamily="34" charset="0"/>
              <a:buChar char="•"/>
            </a:pPr>
            <a:r>
              <a:rPr lang="en-US"/>
              <a:t>Get another person to read over your pseudocode and normal code to get the “outsider” perspective to catch things you may have missed</a:t>
            </a:r>
          </a:p>
          <a:p>
            <a:pPr marL="285750" indent="-285750">
              <a:buFont typeface="Arial" panose="020B0604020202020204" pitchFamily="34" charset="0"/>
              <a:buChar char="•"/>
            </a:pPr>
            <a:endParaRPr lang="en-US"/>
          </a:p>
          <a:p>
            <a:r>
              <a:rPr lang="en-US"/>
              <a:t>Now on to the story of Microsoft as our case-study for today </a:t>
            </a:r>
            <a:r>
              <a:rPr lang="en-US">
                <a:sym typeface="Wingdings" panose="05000000000000000000" pitchFamily="2" charset="2"/>
              </a:rPr>
              <a:t>.</a:t>
            </a:r>
            <a:endParaRPr lang="en-US"/>
          </a:p>
        </p:txBody>
      </p:sp>
      <p:sp>
        <p:nvSpPr>
          <p:cNvPr id="4" name="Slide Number Placeholder 3">
            <a:extLst>
              <a:ext uri="{FF2B5EF4-FFF2-40B4-BE49-F238E27FC236}">
                <a16:creationId xmlns:a16="http://schemas.microsoft.com/office/drawing/2014/main" id="{B81A6B43-6B37-4A52-AAA5-03BFDE7D08CD}"/>
              </a:ext>
            </a:extLst>
          </p:cNvPr>
          <p:cNvSpPr>
            <a:spLocks noGrp="1"/>
          </p:cNvSpPr>
          <p:nvPr>
            <p:ph type="sldNum" sz="quarter" idx="12"/>
          </p:nvPr>
        </p:nvSpPr>
        <p:spPr/>
        <p:txBody>
          <a:bodyPr/>
          <a:lstStyle/>
          <a:p>
            <a:fld id="{3068E250-8E83-4A87-B825-366F3E3F776C}" type="slidenum">
              <a:rPr lang="en-US" smtClean="0"/>
              <a:t>7</a:t>
            </a:fld>
            <a:endParaRPr lang="en-US"/>
          </a:p>
        </p:txBody>
      </p:sp>
    </p:spTree>
    <p:extLst>
      <p:ext uri="{BB962C8B-B14F-4D97-AF65-F5344CB8AC3E}">
        <p14:creationId xmlns:p14="http://schemas.microsoft.com/office/powerpoint/2010/main" val="3678700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D71B8-3149-4454-B4FE-F87620F90A4D}"/>
              </a:ext>
            </a:extLst>
          </p:cNvPr>
          <p:cNvSpPr>
            <a:spLocks noGrp="1"/>
          </p:cNvSpPr>
          <p:nvPr>
            <p:ph type="title"/>
          </p:nvPr>
        </p:nvSpPr>
        <p:spPr>
          <a:xfrm>
            <a:off x="713097" y="576263"/>
            <a:ext cx="10515600" cy="2852737"/>
          </a:xfrm>
        </p:spPr>
        <p:txBody>
          <a:bodyPr>
            <a:normAutofit/>
          </a:bodyPr>
          <a:lstStyle/>
          <a:p>
            <a:pPr algn="ctr"/>
            <a:r>
              <a:rPr lang="en-US" sz="5400">
                <a:latin typeface="Arial Black" panose="020B0A04020102020204" pitchFamily="34" charset="0"/>
              </a:rPr>
              <a:t>Let’s Move On…</a:t>
            </a:r>
          </a:p>
        </p:txBody>
      </p:sp>
      <p:sp>
        <p:nvSpPr>
          <p:cNvPr id="3" name="Text Placeholder 2">
            <a:extLst>
              <a:ext uri="{FF2B5EF4-FFF2-40B4-BE49-F238E27FC236}">
                <a16:creationId xmlns:a16="http://schemas.microsoft.com/office/drawing/2014/main" id="{D7AC0F84-B049-46DE-88E5-539C336F7091}"/>
              </a:ext>
            </a:extLst>
          </p:cNvPr>
          <p:cNvSpPr>
            <a:spLocks noGrp="1"/>
          </p:cNvSpPr>
          <p:nvPr>
            <p:ph type="body" idx="1"/>
          </p:nvPr>
        </p:nvSpPr>
        <p:spPr>
          <a:xfrm>
            <a:off x="3271941" y="4161951"/>
            <a:ext cx="5397912" cy="1500187"/>
          </a:xfrm>
        </p:spPr>
        <p:txBody>
          <a:bodyPr/>
          <a:lstStyle/>
          <a:p>
            <a:r>
              <a:rPr lang="en-US"/>
              <a:t>Enter the Spreadsheet</a:t>
            </a:r>
          </a:p>
        </p:txBody>
      </p:sp>
      <p:sp>
        <p:nvSpPr>
          <p:cNvPr id="4" name="Slide Number Placeholder 3">
            <a:extLst>
              <a:ext uri="{FF2B5EF4-FFF2-40B4-BE49-F238E27FC236}">
                <a16:creationId xmlns:a16="http://schemas.microsoft.com/office/drawing/2014/main" id="{1F3D603C-AB1F-4A45-99EF-8B9DF70FEC45}"/>
              </a:ext>
            </a:extLst>
          </p:cNvPr>
          <p:cNvSpPr>
            <a:spLocks noGrp="1"/>
          </p:cNvSpPr>
          <p:nvPr>
            <p:ph type="sldNum" sz="quarter" idx="12"/>
          </p:nvPr>
        </p:nvSpPr>
        <p:spPr/>
        <p:txBody>
          <a:bodyPr/>
          <a:lstStyle/>
          <a:p>
            <a:fld id="{3068E250-8E83-4A87-B825-366F3E3F776C}" type="slidenum">
              <a:rPr lang="en-US" smtClean="0"/>
              <a:t>8</a:t>
            </a:fld>
            <a:endParaRPr lang="en-US"/>
          </a:p>
        </p:txBody>
      </p:sp>
    </p:spTree>
    <p:extLst>
      <p:ext uri="{BB962C8B-B14F-4D97-AF65-F5344CB8AC3E}">
        <p14:creationId xmlns:p14="http://schemas.microsoft.com/office/powerpoint/2010/main" val="543015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EC42D-4E22-4017-936B-9020B1F28291}"/>
              </a:ext>
            </a:extLst>
          </p:cNvPr>
          <p:cNvSpPr>
            <a:spLocks noGrp="1"/>
          </p:cNvSpPr>
          <p:nvPr>
            <p:ph type="title"/>
          </p:nvPr>
        </p:nvSpPr>
        <p:spPr/>
        <p:txBody>
          <a:bodyPr/>
          <a:lstStyle/>
          <a:p>
            <a:r>
              <a:rPr lang="en-US"/>
              <a:t>Excel’s Influence</a:t>
            </a:r>
          </a:p>
        </p:txBody>
      </p:sp>
      <p:sp>
        <p:nvSpPr>
          <p:cNvPr id="3" name="Content Placeholder 2">
            <a:extLst>
              <a:ext uri="{FF2B5EF4-FFF2-40B4-BE49-F238E27FC236}">
                <a16:creationId xmlns:a16="http://schemas.microsoft.com/office/drawing/2014/main" id="{A8BD67EE-DF32-44AE-927A-D4D319366609}"/>
              </a:ext>
            </a:extLst>
          </p:cNvPr>
          <p:cNvSpPr>
            <a:spLocks noGrp="1"/>
          </p:cNvSpPr>
          <p:nvPr>
            <p:ph idx="1"/>
          </p:nvPr>
        </p:nvSpPr>
        <p:spPr/>
        <p:txBody>
          <a:bodyPr vert="horz" lIns="91440" tIns="45720" rIns="91440" bIns="45720" rtlCol="0" anchor="t">
            <a:normAutofit/>
          </a:bodyPr>
          <a:lstStyle/>
          <a:p>
            <a:pPr marL="542925" indent="-542925"/>
            <a:r>
              <a:rPr lang="en-US">
                <a:cs typeface="Calibri"/>
              </a:rPr>
              <a:t>DATA gets bigger – MS gets better</a:t>
            </a:r>
          </a:p>
          <a:p>
            <a:pPr marL="542925" indent="-542925"/>
            <a:r>
              <a:rPr lang="en-US">
                <a:cs typeface="Calibri"/>
              </a:rPr>
              <a:t>Excel catches and eventually replaces Lotus 1-2-3 and VisiCalc</a:t>
            </a:r>
          </a:p>
          <a:p>
            <a:pPr marL="542925" indent="-542925"/>
            <a:r>
              <a:rPr lang="en-US">
                <a:cs typeface="Calibri"/>
              </a:rPr>
              <a:t>Why did they succeed? Was it just the packaging?</a:t>
            </a:r>
          </a:p>
          <a:p>
            <a:pPr marL="542925" indent="-542925"/>
            <a:r>
              <a:rPr lang="en-US">
                <a:cs typeface="Calibri"/>
              </a:rPr>
              <a:t>Office?</a:t>
            </a:r>
          </a:p>
        </p:txBody>
      </p:sp>
      <p:sp>
        <p:nvSpPr>
          <p:cNvPr id="4" name="Slide Number Placeholder 3">
            <a:extLst>
              <a:ext uri="{FF2B5EF4-FFF2-40B4-BE49-F238E27FC236}">
                <a16:creationId xmlns:a16="http://schemas.microsoft.com/office/drawing/2014/main" id="{4046FED5-E53D-4461-B9E5-7344109BDF5B}"/>
              </a:ext>
            </a:extLst>
          </p:cNvPr>
          <p:cNvSpPr>
            <a:spLocks noGrp="1"/>
          </p:cNvSpPr>
          <p:nvPr>
            <p:ph type="sldNum" sz="quarter" idx="12"/>
          </p:nvPr>
        </p:nvSpPr>
        <p:spPr/>
        <p:txBody>
          <a:bodyPr/>
          <a:lstStyle/>
          <a:p>
            <a:fld id="{3068E250-8E83-4A87-B825-366F3E3F776C}" type="slidenum">
              <a:rPr lang="en-US" smtClean="0"/>
              <a:t>9</a:t>
            </a:fld>
            <a:endParaRPr lang="en-US"/>
          </a:p>
        </p:txBody>
      </p:sp>
    </p:spTree>
    <p:extLst>
      <p:ext uri="{BB962C8B-B14F-4D97-AF65-F5344CB8AC3E}">
        <p14:creationId xmlns:p14="http://schemas.microsoft.com/office/powerpoint/2010/main" val="30138157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A9E023"/>
      </a:accent1>
      <a:accent2>
        <a:srgbClr val="1FCDB6"/>
      </a:accent2>
      <a:accent3>
        <a:srgbClr val="5F99C9"/>
      </a:accent3>
      <a:accent4>
        <a:srgbClr val="AE65D1"/>
      </a:accent4>
      <a:accent5>
        <a:srgbClr val="D06423"/>
      </a:accent5>
      <a:accent6>
        <a:srgbClr val="DCAB11"/>
      </a:accent6>
      <a:hlink>
        <a:srgbClr val="ADE133"/>
      </a:hlink>
      <a:folHlink>
        <a:srgbClr val="C2EA66"/>
      </a:folHlink>
    </a:clrScheme>
    <a:fontScheme name="Mesh">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1FEE2289-88FB-467C-9C9A-54F3C85768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Mesh</Template>
  <TotalTime>0</TotalTime>
  <Words>2344</Words>
  <Application>Microsoft Office PowerPoint</Application>
  <PresentationFormat>Widescreen</PresentationFormat>
  <Paragraphs>256</Paragraphs>
  <Slides>28</Slides>
  <Notes>25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Algerian</vt:lpstr>
      <vt:lpstr>Arial</vt:lpstr>
      <vt:lpstr>Arial Black</vt:lpstr>
      <vt:lpstr>Arial Rounded MT Bold</vt:lpstr>
      <vt:lpstr>Arial,Sans-Serif</vt:lpstr>
      <vt:lpstr>Calibri</vt:lpstr>
      <vt:lpstr>Century Gothic</vt:lpstr>
      <vt:lpstr>OracleSansVF</vt:lpstr>
      <vt:lpstr>Mesh</vt:lpstr>
      <vt:lpstr>Data Steps</vt:lpstr>
      <vt:lpstr>In the Beginning….</vt:lpstr>
      <vt:lpstr>Wild West of Tech</vt:lpstr>
      <vt:lpstr>Pseudocode- What is it?</vt:lpstr>
      <vt:lpstr>A Road Map by any other name</vt:lpstr>
      <vt:lpstr>The Big Picture- Then and Now</vt:lpstr>
      <vt:lpstr>End of Part 1</vt:lpstr>
      <vt:lpstr>Let’s Move On…</vt:lpstr>
      <vt:lpstr>Excel’s Influence</vt:lpstr>
      <vt:lpstr>Why spreadsheets - Why excel?</vt:lpstr>
      <vt:lpstr>When a very big number is just not enough…</vt:lpstr>
      <vt:lpstr>Spreadsheet vs Database</vt:lpstr>
      <vt:lpstr>Excel and Power Query Demo</vt:lpstr>
      <vt:lpstr>End of Part 2</vt:lpstr>
      <vt:lpstr>Why Not another…</vt:lpstr>
      <vt:lpstr>Rise of Databases</vt:lpstr>
      <vt:lpstr>What Makes a Database?</vt:lpstr>
      <vt:lpstr>What Makes a Good Database?</vt:lpstr>
      <vt:lpstr>Visualization Demo</vt:lpstr>
      <vt:lpstr>Are we done yet…</vt:lpstr>
      <vt:lpstr>Sync Everything</vt:lpstr>
      <vt:lpstr>Which to Choose Debate</vt:lpstr>
      <vt:lpstr>End of Part 3</vt:lpstr>
      <vt:lpstr>Grand finale…</vt:lpstr>
      <vt:lpstr>The Final Custom Frontier</vt:lpstr>
      <vt:lpstr>Questions?</vt:lpstr>
      <vt:lpstr>Contacts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Steps</dc:title>
  <dc:creator>Brandon Patterson</dc:creator>
  <cp:lastModifiedBy>Oakley Turvey</cp:lastModifiedBy>
  <cp:revision>7</cp:revision>
  <dcterms:created xsi:type="dcterms:W3CDTF">2021-06-29T19:31:00Z</dcterms:created>
  <dcterms:modified xsi:type="dcterms:W3CDTF">2021-09-08T16:30:27Z</dcterms:modified>
</cp:coreProperties>
</file>