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9" r:id="rId3"/>
    <p:sldId id="257" r:id="rId4"/>
    <p:sldId id="260" r:id="rId5"/>
    <p:sldId id="261" r:id="rId6"/>
  </p:sldIdLst>
  <p:sldSz cx="18291175" cy="10290175"/>
  <p:notesSz cx="7099300" cy="10234613"/>
  <p:defaultTextStyle>
    <a:defPPr>
      <a:defRPr lang="en-US"/>
    </a:defPPr>
    <a:lvl1pPr marL="0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816605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1633210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2449815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3266420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4083025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4899630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5716234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6532839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9">
          <p15:clr>
            <a:srgbClr val="A4A3A4"/>
          </p15:clr>
        </p15:guide>
        <p15:guide id="2" pos="4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7C4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08" y="132"/>
      </p:cViewPr>
      <p:guideLst>
        <p:guide orient="horz" pos="179"/>
        <p:guide pos="4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3381" y="85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108000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5148000"/>
            <a:ext cx="5679440" cy="3960000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80000" y="936000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200"/>
            </a:lvl1pPr>
          </a:lstStyle>
          <a:p>
            <a:r>
              <a:rPr lang="en-GB" dirty="0"/>
              <a:t>MBL Seminars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200" y="936000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200"/>
            </a:lvl1pPr>
          </a:lstStyle>
          <a:p>
            <a:fld id="{4C74A185-62D9-4DB0-A7D7-EEECD62A4E6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180000" y="360000"/>
            <a:ext cx="6732000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+mn-lt"/>
              </a:defRPr>
            </a:lvl1pPr>
          </a:lstStyle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hidden">
          <a:xfrm>
            <a:off x="0" y="7305363"/>
            <a:ext cx="18291175" cy="2984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506" y="5145086"/>
            <a:ext cx="16922162" cy="2160276"/>
          </a:xfrm>
        </p:spPr>
        <p:txBody>
          <a:bodyPr wrap="square" anchor="b">
            <a:noAutofit/>
          </a:bodyPr>
          <a:lstStyle>
            <a:lvl1pPr algn="l">
              <a:defRPr sz="7200"/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r>
              <a:rPr lang="en-US" dirty="0"/>
              <a:t>Subtitle (delete if not applicable)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506" y="7305363"/>
            <a:ext cx="16922162" cy="2160276"/>
          </a:xfrm>
        </p:spPr>
        <p:txBody>
          <a:bodyPr lIns="360000" tIns="216000" rIns="0" bIns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816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3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6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6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2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</a:t>
            </a:r>
          </a:p>
          <a:p>
            <a:r>
              <a:rPr lang="en-US" dirty="0" err="1"/>
              <a:t>Organisation</a:t>
            </a:r>
            <a:r>
              <a:rPr lang="en-US" dirty="0"/>
              <a:t> (delete if not applicable)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2 Title/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507" y="2264718"/>
            <a:ext cx="8281057" cy="1080139"/>
          </a:xfrm>
        </p:spPr>
        <p:txBody>
          <a:bodyPr lIns="0" tIns="0" anchor="b">
            <a:normAutofit/>
          </a:bodyPr>
          <a:lstStyle>
            <a:lvl1pPr marL="0" indent="0">
              <a:buNone/>
              <a:defRPr sz="4000" b="0">
                <a:latin typeface="+mj-lt"/>
              </a:defRPr>
            </a:lvl1pPr>
            <a:lvl2pPr marL="816605" indent="0">
              <a:buNone/>
              <a:defRPr sz="3600" b="1"/>
            </a:lvl2pPr>
            <a:lvl3pPr marL="1633210" indent="0">
              <a:buNone/>
              <a:defRPr sz="3200" b="1"/>
            </a:lvl3pPr>
            <a:lvl4pPr marL="2449815" indent="0">
              <a:buNone/>
              <a:defRPr sz="2900" b="1"/>
            </a:lvl4pPr>
            <a:lvl5pPr marL="3266420" indent="0">
              <a:buNone/>
              <a:defRPr sz="2900" b="1"/>
            </a:lvl5pPr>
            <a:lvl6pPr marL="4083025" indent="0">
              <a:buNone/>
              <a:defRPr sz="2900" b="1"/>
            </a:lvl6pPr>
            <a:lvl7pPr marL="4899630" indent="0">
              <a:buNone/>
              <a:defRPr sz="2900" b="1"/>
            </a:lvl7pPr>
            <a:lvl8pPr marL="5716234" indent="0">
              <a:buNone/>
              <a:defRPr sz="2900" b="1"/>
            </a:lvl8pPr>
            <a:lvl9pPr marL="6532839" indent="0">
              <a:buNone/>
              <a:defRPr sz="2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325610" y="2264719"/>
            <a:ext cx="8281058" cy="1080138"/>
          </a:xfrm>
        </p:spPr>
        <p:txBody>
          <a:bodyPr lIns="0" tIns="0" anchor="b">
            <a:normAutofit/>
          </a:bodyPr>
          <a:lstStyle>
            <a:lvl1pPr marL="0" indent="0">
              <a:buNone/>
              <a:defRPr sz="4000" b="0">
                <a:latin typeface="+mj-lt"/>
              </a:defRPr>
            </a:lvl1pPr>
            <a:lvl2pPr marL="816605" indent="0">
              <a:buNone/>
              <a:defRPr sz="3600" b="1"/>
            </a:lvl2pPr>
            <a:lvl3pPr marL="1633210" indent="0">
              <a:buNone/>
              <a:defRPr sz="3200" b="1"/>
            </a:lvl3pPr>
            <a:lvl4pPr marL="2449815" indent="0">
              <a:buNone/>
              <a:defRPr sz="2900" b="1"/>
            </a:lvl4pPr>
            <a:lvl5pPr marL="3266420" indent="0">
              <a:buNone/>
              <a:defRPr sz="2900" b="1"/>
            </a:lvl5pPr>
            <a:lvl6pPr marL="4083025" indent="0">
              <a:buNone/>
              <a:defRPr sz="2900" b="1"/>
            </a:lvl6pPr>
            <a:lvl7pPr marL="4899630" indent="0">
              <a:buNone/>
              <a:defRPr sz="2900" b="1"/>
            </a:lvl7pPr>
            <a:lvl8pPr marL="5716234" indent="0">
              <a:buNone/>
              <a:defRPr sz="2900" b="1"/>
            </a:lvl8pPr>
            <a:lvl9pPr marL="6532839" indent="0">
              <a:buNone/>
              <a:defRPr sz="2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84507" y="3344858"/>
            <a:ext cx="8281058" cy="6120782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9325610" y="3344858"/>
            <a:ext cx="8281058" cy="6120782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7" y="2264720"/>
            <a:ext cx="5400690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6445243" y="2264720"/>
            <a:ext cx="5400690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12205979" y="2264720"/>
            <a:ext cx="5400690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4760" y="7305363"/>
            <a:ext cx="12961656" cy="72009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4758" y="8025455"/>
            <a:ext cx="12961657" cy="1440184"/>
          </a:xfrm>
        </p:spPr>
        <p:txBody>
          <a:bodyPr>
            <a:normAutofit/>
          </a:bodyPr>
          <a:lstStyle>
            <a:lvl1pPr marL="0" indent="0">
              <a:buNone/>
              <a:defRPr sz="3600"/>
            </a:lvl1pPr>
            <a:lvl2pPr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825035" y="824535"/>
            <a:ext cx="8641104" cy="6480828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64529" y="824535"/>
            <a:ext cx="5760736" cy="3600460"/>
          </a:xfrm>
          <a:ln w="28575">
            <a:solidFill>
              <a:schemeClr val="accent1"/>
            </a:solidFill>
          </a:ln>
        </p:spPr>
        <p:txBody>
          <a:bodyPr tIns="360000" rIns="360000" bIns="360000" anchor="t" anchorCtr="0">
            <a:normAutofit/>
          </a:bodyPr>
          <a:lstStyle>
            <a:lvl1pPr marL="360000" indent="-360000" algn="l">
              <a:defRPr sz="2800" baseline="0"/>
            </a:lvl1pPr>
          </a:lstStyle>
          <a:p>
            <a:pPr lvl="0"/>
            <a:r>
              <a:rPr lang="en-US" dirty="0"/>
              <a:t>Headings 28pt, body 24pt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5145087"/>
            <a:ext cx="18291175" cy="0"/>
          </a:xfrm>
          <a:prstGeom prst="line">
            <a:avLst/>
          </a:prstGeom>
          <a:ln w="101600" cap="flat" cmpd="sng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8065449" y="824535"/>
            <a:ext cx="5760736" cy="3600460"/>
          </a:xfrm>
          <a:ln w="28575">
            <a:solidFill>
              <a:schemeClr val="accent1"/>
            </a:solidFill>
          </a:ln>
        </p:spPr>
        <p:txBody>
          <a:bodyPr tIns="360000" rIns="360000" bIns="360000" anchor="t" anchorCtr="0">
            <a:normAutofit/>
          </a:bodyPr>
          <a:lstStyle>
            <a:lvl1pPr>
              <a:defRPr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traight Connector 7"/>
          <p:cNvCxnSpPr>
            <a:stCxn id="3" idx="2"/>
          </p:cNvCxnSpPr>
          <p:nvPr userDrawn="1"/>
        </p:nvCxnSpPr>
        <p:spPr>
          <a:xfrm flipH="1">
            <a:off x="3738547" y="4424995"/>
            <a:ext cx="6350" cy="726442"/>
          </a:xfrm>
          <a:prstGeom prst="straightConnector1">
            <a:avLst/>
          </a:prstGeom>
          <a:ln w="76200" cap="sq" cmpd="sng">
            <a:solidFill>
              <a:schemeClr val="accent1"/>
            </a:solidFill>
            <a:round/>
            <a:headEnd type="oval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7"/>
          <p:cNvCxnSpPr>
            <a:stCxn id="6" idx="2"/>
          </p:cNvCxnSpPr>
          <p:nvPr userDrawn="1"/>
        </p:nvCxnSpPr>
        <p:spPr>
          <a:xfrm>
            <a:off x="10945817" y="4424995"/>
            <a:ext cx="0" cy="720092"/>
          </a:xfrm>
          <a:prstGeom prst="straightConnector1">
            <a:avLst/>
          </a:prstGeom>
          <a:ln w="76200" cap="rnd" cmpd="sng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4464989" y="5865179"/>
            <a:ext cx="5760736" cy="3600459"/>
          </a:xfrm>
          <a:ln w="28575">
            <a:solidFill>
              <a:schemeClr val="accent1"/>
            </a:solidFill>
          </a:ln>
        </p:spPr>
        <p:txBody>
          <a:bodyPr tIns="360000" rIns="360000" bIns="360000">
            <a:normAutofit/>
          </a:bodyPr>
          <a:lstStyle>
            <a:lvl1pPr>
              <a:defRPr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2"/>
          </p:nvPr>
        </p:nvSpPr>
        <p:spPr>
          <a:xfrm>
            <a:off x="11665909" y="5865179"/>
            <a:ext cx="5760736" cy="3600460"/>
          </a:xfrm>
          <a:ln w="28575">
            <a:solidFill>
              <a:schemeClr val="accent1"/>
            </a:solidFill>
          </a:ln>
        </p:spPr>
        <p:txBody>
          <a:bodyPr tIns="360000" rIns="360000" bIns="360000">
            <a:normAutofit/>
          </a:bodyPr>
          <a:lstStyle>
            <a:lvl1pPr>
              <a:defRPr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6" name="Straight Connector 7"/>
          <p:cNvCxnSpPr>
            <a:stCxn id="14" idx="0"/>
          </p:cNvCxnSpPr>
          <p:nvPr userDrawn="1"/>
        </p:nvCxnSpPr>
        <p:spPr>
          <a:xfrm flipV="1">
            <a:off x="7345357" y="5145087"/>
            <a:ext cx="0" cy="720092"/>
          </a:xfrm>
          <a:prstGeom prst="straightConnector1">
            <a:avLst/>
          </a:prstGeom>
          <a:ln w="76200" cap="rnd" cmpd="sng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7"/>
          <p:cNvCxnSpPr>
            <a:stCxn id="15" idx="0"/>
          </p:cNvCxnSpPr>
          <p:nvPr userDrawn="1"/>
        </p:nvCxnSpPr>
        <p:spPr>
          <a:xfrm flipV="1">
            <a:off x="14546277" y="5145087"/>
            <a:ext cx="0" cy="720092"/>
          </a:xfrm>
          <a:prstGeom prst="straightConnector1">
            <a:avLst/>
          </a:prstGeom>
          <a:ln w="76200" cap="rnd" cmpd="sng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hidden">
          <a:xfrm>
            <a:off x="0" y="0"/>
            <a:ext cx="18291175" cy="22647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6" y="2912838"/>
            <a:ext cx="16922162" cy="6552801"/>
          </a:xfrm>
        </p:spPr>
        <p:txBody>
          <a:bodyPr/>
          <a:lstStyle>
            <a:lvl1pPr marL="542925" indent="-542925">
              <a:buFont typeface="Arial" pitchFamily="34" charset="0"/>
              <a:buChar char="•"/>
              <a:defRPr/>
            </a:lvl1pPr>
            <a:lvl2pPr marL="1257300" indent="-538163">
              <a:buFont typeface="Arial" pitchFamily="34" charset="0"/>
              <a:buChar char="•"/>
              <a:defRPr/>
            </a:lvl2pPr>
            <a:lvl3pPr marL="1971675" indent="-531813">
              <a:buFont typeface="Arial" pitchFamily="34" charset="0"/>
              <a:buChar char="•"/>
              <a:defRPr/>
            </a:lvl3pPr>
            <a:lvl4pPr marL="2695575" indent="-536575">
              <a:buFont typeface="Arial" pitchFamily="34" charset="0"/>
              <a:buChar char="•"/>
              <a:defRPr/>
            </a:lvl4pPr>
            <a:lvl5pPr marL="3409950" indent="-530225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hidden">
          <a:xfrm>
            <a:off x="0" y="0"/>
            <a:ext cx="18291175" cy="29848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506" y="464489"/>
            <a:ext cx="16922162" cy="122421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br>
              <a:rPr lang="en-GB" dirty="0"/>
            </a:br>
            <a:r>
              <a:rPr lang="en-GB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6" y="3704926"/>
            <a:ext cx="16922162" cy="57607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504627" y="2408783"/>
            <a:ext cx="16922162" cy="1152206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ctr" defTabSz="163321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GB" sz="44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48643" y="1688703"/>
            <a:ext cx="16993888" cy="864096"/>
          </a:xfrm>
        </p:spPr>
        <p:txBody>
          <a:bodyPr/>
          <a:lstStyle>
            <a:lvl1pPr algn="ctr">
              <a:buNone/>
              <a:defRPr i="1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dirty="0"/>
              <a:t>Subtitle / case study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ort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/>
          </p:cNvSpPr>
          <p:nvPr userDrawn="1"/>
        </p:nvSpPr>
        <p:spPr>
          <a:xfrm>
            <a:off x="1587" y="0"/>
            <a:ext cx="18288000" cy="1029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 userDrawn="1"/>
        </p:nvSpPr>
        <p:spPr bwMode="hidden">
          <a:xfrm>
            <a:off x="0" y="7305327"/>
            <a:ext cx="18291175" cy="29848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432619" y="9393559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Please ensure your speakers are not muted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9793659" y="9393559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session will begin at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26107" y="536575"/>
            <a:ext cx="3933428" cy="230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684506" y="5145086"/>
            <a:ext cx="16922162" cy="2160276"/>
          </a:xfrm>
        </p:spPr>
        <p:txBody>
          <a:bodyPr wrap="square" anchor="b">
            <a:noAutofit/>
          </a:bodyPr>
          <a:lstStyle>
            <a:lvl1pPr algn="l">
              <a:defRPr sz="7200"/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r>
              <a:rPr lang="en-US" dirty="0"/>
              <a:t>Subtitle (delete if not applicable)</a:t>
            </a:r>
            <a:endParaRPr lang="en-GB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506" y="7305363"/>
            <a:ext cx="16922162" cy="2160276"/>
          </a:xfrm>
        </p:spPr>
        <p:txBody>
          <a:bodyPr lIns="360000" tIns="216000" rIns="0" bIns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816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3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6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6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2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</a:t>
            </a:r>
          </a:p>
          <a:p>
            <a:r>
              <a:rPr lang="en-US" dirty="0" err="1"/>
              <a:t>Organisation</a:t>
            </a:r>
            <a:r>
              <a:rPr lang="en-US" dirty="0"/>
              <a:t> (delete if not applicable)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130363" y="9393559"/>
            <a:ext cx="1800200" cy="576063"/>
          </a:xfrm>
        </p:spPr>
        <p:txBody>
          <a:bodyPr>
            <a:noAutofit/>
          </a:bodyPr>
          <a:lstStyle>
            <a:lvl1pPr algn="l">
              <a:buNone/>
              <a:defRPr sz="3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dirty="0"/>
              <a:t>12:30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>
            <a:spLocks noChangeAspect="1"/>
          </p:cNvSpPr>
          <p:nvPr userDrawn="1"/>
        </p:nvSpPr>
        <p:spPr bwMode="blackWhite">
          <a:xfrm>
            <a:off x="504621" y="2264719"/>
            <a:ext cx="2160000" cy="216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844782" y="2264720"/>
            <a:ext cx="14761886" cy="7200920"/>
          </a:xfrm>
        </p:spPr>
        <p:txBody>
          <a:bodyPr anchor="t"/>
          <a:lstStyle>
            <a:lvl1pPr>
              <a:defRPr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Type a single question, or a list of questions for the viewer to consider</a:t>
            </a:r>
          </a:p>
          <a:p>
            <a:pPr lvl="1"/>
            <a:r>
              <a:rPr lang="en-US" dirty="0"/>
              <a:t>Expand on the question with a list of sub-points</a:t>
            </a:r>
          </a:p>
        </p:txBody>
      </p:sp>
      <p:cxnSp>
        <p:nvCxnSpPr>
          <p:cNvPr id="11" name="Straight Connector 10"/>
          <p:cNvCxnSpPr>
            <a:stCxn id="5" idx="4"/>
          </p:cNvCxnSpPr>
          <p:nvPr userDrawn="1"/>
        </p:nvCxnSpPr>
        <p:spPr bwMode="blackWhite">
          <a:xfrm>
            <a:off x="1584621" y="4424719"/>
            <a:ext cx="0" cy="5865456"/>
          </a:xfrm>
          <a:prstGeom prst="line">
            <a:avLst/>
          </a:prstGeom>
          <a:ln w="1016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1030" name="Group 6"/>
          <p:cNvGrpSpPr>
            <a:grpSpLocks noChangeAspect="1"/>
          </p:cNvGrpSpPr>
          <p:nvPr userDrawn="1"/>
        </p:nvGrpSpPr>
        <p:grpSpPr bwMode="auto">
          <a:xfrm>
            <a:off x="1224621" y="2772000"/>
            <a:ext cx="720000" cy="1133485"/>
            <a:chOff x="-942" y="2104"/>
            <a:chExt cx="801" cy="1261"/>
          </a:xfrm>
        </p:grpSpPr>
        <p:sp>
          <p:nvSpPr>
            <p:cNvPr id="1029" name="AutoShape 5"/>
            <p:cNvSpPr>
              <a:spLocks noChangeAspect="1" noChangeArrowheads="1" noTextEdit="1"/>
            </p:cNvSpPr>
            <p:nvPr userDrawn="1"/>
          </p:nvSpPr>
          <p:spPr bwMode="auto">
            <a:xfrm>
              <a:off x="-942" y="2104"/>
              <a:ext cx="801" cy="1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1" name="Freeform 7"/>
            <p:cNvSpPr>
              <a:spLocks noEditPoints="1"/>
            </p:cNvSpPr>
            <p:nvPr userDrawn="1"/>
          </p:nvSpPr>
          <p:spPr bwMode="auto">
            <a:xfrm>
              <a:off x="-940" y="2106"/>
              <a:ext cx="799" cy="1257"/>
            </a:xfrm>
            <a:custGeom>
              <a:avLst/>
              <a:gdLst/>
              <a:ahLst/>
              <a:cxnLst>
                <a:cxn ang="0">
                  <a:pos x="114" y="352"/>
                </a:cxn>
                <a:cxn ang="0">
                  <a:pos x="260" y="142"/>
                </a:cxn>
                <a:cxn ang="0">
                  <a:pos x="170" y="67"/>
                </a:cxn>
                <a:cxn ang="0">
                  <a:pos x="56" y="168"/>
                </a:cxn>
                <a:cxn ang="0">
                  <a:pos x="0" y="126"/>
                </a:cxn>
                <a:cxn ang="0">
                  <a:pos x="171" y="0"/>
                </a:cxn>
                <a:cxn ang="0">
                  <a:pos x="338" y="136"/>
                </a:cxn>
                <a:cxn ang="0">
                  <a:pos x="181" y="361"/>
                </a:cxn>
                <a:cxn ang="0">
                  <a:pos x="148" y="379"/>
                </a:cxn>
                <a:cxn ang="0">
                  <a:pos x="114" y="352"/>
                </a:cxn>
                <a:cxn ang="0">
                  <a:pos x="101" y="489"/>
                </a:cxn>
                <a:cxn ang="0">
                  <a:pos x="101" y="480"/>
                </a:cxn>
                <a:cxn ang="0">
                  <a:pos x="144" y="436"/>
                </a:cxn>
                <a:cxn ang="0">
                  <a:pos x="155" y="436"/>
                </a:cxn>
                <a:cxn ang="0">
                  <a:pos x="199" y="480"/>
                </a:cxn>
                <a:cxn ang="0">
                  <a:pos x="199" y="489"/>
                </a:cxn>
                <a:cxn ang="0">
                  <a:pos x="155" y="532"/>
                </a:cxn>
                <a:cxn ang="0">
                  <a:pos x="144" y="532"/>
                </a:cxn>
                <a:cxn ang="0">
                  <a:pos x="101" y="489"/>
                </a:cxn>
              </a:cxnLst>
              <a:rect l="0" t="0" r="r" b="b"/>
              <a:pathLst>
                <a:path w="338" h="532">
                  <a:moveTo>
                    <a:pt x="114" y="352"/>
                  </a:moveTo>
                  <a:cubicBezTo>
                    <a:pt x="119" y="204"/>
                    <a:pt x="260" y="225"/>
                    <a:pt x="260" y="142"/>
                  </a:cubicBezTo>
                  <a:cubicBezTo>
                    <a:pt x="260" y="96"/>
                    <a:pt x="227" y="67"/>
                    <a:pt x="170" y="67"/>
                  </a:cubicBezTo>
                  <a:cubicBezTo>
                    <a:pt x="94" y="67"/>
                    <a:pt x="63" y="119"/>
                    <a:pt x="56" y="168"/>
                  </a:cubicBezTo>
                  <a:cubicBezTo>
                    <a:pt x="55" y="171"/>
                    <a:pt x="0" y="169"/>
                    <a:pt x="0" y="126"/>
                  </a:cubicBezTo>
                  <a:cubicBezTo>
                    <a:pt x="0" y="78"/>
                    <a:pt x="53" y="0"/>
                    <a:pt x="171" y="0"/>
                  </a:cubicBezTo>
                  <a:cubicBezTo>
                    <a:pt x="275" y="0"/>
                    <a:pt x="338" y="56"/>
                    <a:pt x="338" y="136"/>
                  </a:cubicBezTo>
                  <a:cubicBezTo>
                    <a:pt x="338" y="267"/>
                    <a:pt x="184" y="248"/>
                    <a:pt x="181" y="361"/>
                  </a:cubicBezTo>
                  <a:cubicBezTo>
                    <a:pt x="179" y="373"/>
                    <a:pt x="166" y="379"/>
                    <a:pt x="148" y="379"/>
                  </a:cubicBezTo>
                  <a:cubicBezTo>
                    <a:pt x="128" y="379"/>
                    <a:pt x="114" y="370"/>
                    <a:pt x="114" y="352"/>
                  </a:cubicBezTo>
                  <a:close/>
                  <a:moveTo>
                    <a:pt x="101" y="489"/>
                  </a:moveTo>
                  <a:cubicBezTo>
                    <a:pt x="101" y="480"/>
                    <a:pt x="101" y="480"/>
                    <a:pt x="101" y="480"/>
                  </a:cubicBezTo>
                  <a:cubicBezTo>
                    <a:pt x="101" y="452"/>
                    <a:pt x="116" y="436"/>
                    <a:pt x="144" y="436"/>
                  </a:cubicBezTo>
                  <a:cubicBezTo>
                    <a:pt x="155" y="436"/>
                    <a:pt x="155" y="436"/>
                    <a:pt x="155" y="436"/>
                  </a:cubicBezTo>
                  <a:cubicBezTo>
                    <a:pt x="184" y="436"/>
                    <a:pt x="199" y="452"/>
                    <a:pt x="199" y="480"/>
                  </a:cubicBezTo>
                  <a:cubicBezTo>
                    <a:pt x="199" y="489"/>
                    <a:pt x="199" y="489"/>
                    <a:pt x="199" y="489"/>
                  </a:cubicBezTo>
                  <a:cubicBezTo>
                    <a:pt x="199" y="517"/>
                    <a:pt x="184" y="532"/>
                    <a:pt x="155" y="532"/>
                  </a:cubicBezTo>
                  <a:cubicBezTo>
                    <a:pt x="144" y="532"/>
                    <a:pt x="144" y="532"/>
                    <a:pt x="144" y="532"/>
                  </a:cubicBezTo>
                  <a:cubicBezTo>
                    <a:pt x="116" y="532"/>
                    <a:pt x="101" y="517"/>
                    <a:pt x="101" y="489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844782" y="2264720"/>
            <a:ext cx="14761886" cy="720092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List the main points, concepts or cases you intend to cover in the course of the webinar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1" name="Straight Connector 10"/>
          <p:cNvCxnSpPr>
            <a:stCxn id="5" idx="4"/>
          </p:cNvCxnSpPr>
          <p:nvPr userDrawn="1"/>
        </p:nvCxnSpPr>
        <p:spPr bwMode="blackWhite">
          <a:xfrm>
            <a:off x="1584483" y="4424719"/>
            <a:ext cx="0" cy="5865456"/>
          </a:xfrm>
          <a:prstGeom prst="line">
            <a:avLst/>
          </a:prstGeom>
          <a:ln w="1016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>
            <a:spLocks noChangeAspect="1"/>
          </p:cNvSpPr>
          <p:nvPr userDrawn="1"/>
        </p:nvSpPr>
        <p:spPr bwMode="blackWhite">
          <a:xfrm>
            <a:off x="504483" y="2264719"/>
            <a:ext cx="2160000" cy="216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30" name="Group 6"/>
          <p:cNvGrpSpPr>
            <a:grpSpLocks noChangeAspect="1"/>
          </p:cNvGrpSpPr>
          <p:nvPr userDrawn="1"/>
        </p:nvGrpSpPr>
        <p:grpSpPr bwMode="auto">
          <a:xfrm>
            <a:off x="972000" y="2984811"/>
            <a:ext cx="1224000" cy="709837"/>
            <a:chOff x="545" y="1808"/>
            <a:chExt cx="907" cy="526"/>
          </a:xfrm>
        </p:grpSpPr>
        <p:sp>
          <p:nvSpPr>
            <p:cNvPr id="1029" name="AutoShape 5"/>
            <p:cNvSpPr>
              <a:spLocks noChangeAspect="1" noChangeArrowheads="1" noTextEdit="1"/>
            </p:cNvSpPr>
            <p:nvPr userDrawn="1"/>
          </p:nvSpPr>
          <p:spPr bwMode="auto">
            <a:xfrm>
              <a:off x="545" y="1808"/>
              <a:ext cx="907" cy="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1" name="Freeform 7"/>
            <p:cNvSpPr>
              <a:spLocks/>
            </p:cNvSpPr>
            <p:nvPr userDrawn="1"/>
          </p:nvSpPr>
          <p:spPr bwMode="auto">
            <a:xfrm>
              <a:off x="543" y="1805"/>
              <a:ext cx="440" cy="530"/>
            </a:xfrm>
            <a:custGeom>
              <a:avLst/>
              <a:gdLst/>
              <a:ahLst/>
              <a:cxnLst>
                <a:cxn ang="0">
                  <a:pos x="40" y="274"/>
                </a:cxn>
                <a:cxn ang="0">
                  <a:pos x="222" y="181"/>
                </a:cxn>
                <a:cxn ang="0">
                  <a:pos x="40" y="87"/>
                </a:cxn>
                <a:cxn ang="0">
                  <a:pos x="1" y="37"/>
                </a:cxn>
                <a:cxn ang="0">
                  <a:pos x="24" y="1"/>
                </a:cxn>
                <a:cxn ang="0">
                  <a:pos x="277" y="137"/>
                </a:cxn>
                <a:cxn ang="0">
                  <a:pos x="301" y="181"/>
                </a:cxn>
                <a:cxn ang="0">
                  <a:pos x="277" y="225"/>
                </a:cxn>
                <a:cxn ang="0">
                  <a:pos x="24" y="361"/>
                </a:cxn>
                <a:cxn ang="0">
                  <a:pos x="1" y="325"/>
                </a:cxn>
                <a:cxn ang="0">
                  <a:pos x="40" y="274"/>
                </a:cxn>
              </a:cxnLst>
              <a:rect l="0" t="0" r="r" b="b"/>
              <a:pathLst>
                <a:path w="301" h="363">
                  <a:moveTo>
                    <a:pt x="40" y="274"/>
                  </a:moveTo>
                  <a:cubicBezTo>
                    <a:pt x="222" y="181"/>
                    <a:pt x="222" y="181"/>
                    <a:pt x="222" y="181"/>
                  </a:cubicBezTo>
                  <a:cubicBezTo>
                    <a:pt x="40" y="87"/>
                    <a:pt x="40" y="87"/>
                    <a:pt x="40" y="87"/>
                  </a:cubicBezTo>
                  <a:cubicBezTo>
                    <a:pt x="9" y="71"/>
                    <a:pt x="0" y="53"/>
                    <a:pt x="1" y="37"/>
                  </a:cubicBezTo>
                  <a:cubicBezTo>
                    <a:pt x="2" y="17"/>
                    <a:pt x="20" y="0"/>
                    <a:pt x="24" y="1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91" y="145"/>
                    <a:pt x="301" y="155"/>
                    <a:pt x="301" y="181"/>
                  </a:cubicBezTo>
                  <a:cubicBezTo>
                    <a:pt x="301" y="208"/>
                    <a:pt x="291" y="217"/>
                    <a:pt x="277" y="225"/>
                  </a:cubicBezTo>
                  <a:cubicBezTo>
                    <a:pt x="24" y="361"/>
                    <a:pt x="24" y="361"/>
                    <a:pt x="24" y="361"/>
                  </a:cubicBezTo>
                  <a:cubicBezTo>
                    <a:pt x="19" y="363"/>
                    <a:pt x="2" y="347"/>
                    <a:pt x="1" y="325"/>
                  </a:cubicBezTo>
                  <a:cubicBezTo>
                    <a:pt x="0" y="309"/>
                    <a:pt x="9" y="291"/>
                    <a:pt x="40" y="274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2" name="Freeform 8"/>
            <p:cNvSpPr>
              <a:spLocks/>
            </p:cNvSpPr>
            <p:nvPr userDrawn="1"/>
          </p:nvSpPr>
          <p:spPr bwMode="auto">
            <a:xfrm>
              <a:off x="1014" y="1805"/>
              <a:ext cx="439" cy="530"/>
            </a:xfrm>
            <a:custGeom>
              <a:avLst/>
              <a:gdLst/>
              <a:ahLst/>
              <a:cxnLst>
                <a:cxn ang="0">
                  <a:pos x="40" y="274"/>
                </a:cxn>
                <a:cxn ang="0">
                  <a:pos x="222" y="181"/>
                </a:cxn>
                <a:cxn ang="0">
                  <a:pos x="40" y="87"/>
                </a:cxn>
                <a:cxn ang="0">
                  <a:pos x="1" y="37"/>
                </a:cxn>
                <a:cxn ang="0">
                  <a:pos x="24" y="1"/>
                </a:cxn>
                <a:cxn ang="0">
                  <a:pos x="277" y="137"/>
                </a:cxn>
                <a:cxn ang="0">
                  <a:pos x="301" y="181"/>
                </a:cxn>
                <a:cxn ang="0">
                  <a:pos x="277" y="225"/>
                </a:cxn>
                <a:cxn ang="0">
                  <a:pos x="24" y="361"/>
                </a:cxn>
                <a:cxn ang="0">
                  <a:pos x="1" y="325"/>
                </a:cxn>
                <a:cxn ang="0">
                  <a:pos x="40" y="274"/>
                </a:cxn>
              </a:cxnLst>
              <a:rect l="0" t="0" r="r" b="b"/>
              <a:pathLst>
                <a:path w="301" h="363">
                  <a:moveTo>
                    <a:pt x="40" y="274"/>
                  </a:moveTo>
                  <a:cubicBezTo>
                    <a:pt x="222" y="181"/>
                    <a:pt x="222" y="181"/>
                    <a:pt x="222" y="181"/>
                  </a:cubicBezTo>
                  <a:cubicBezTo>
                    <a:pt x="40" y="87"/>
                    <a:pt x="40" y="87"/>
                    <a:pt x="40" y="87"/>
                  </a:cubicBezTo>
                  <a:cubicBezTo>
                    <a:pt x="9" y="71"/>
                    <a:pt x="0" y="53"/>
                    <a:pt x="1" y="37"/>
                  </a:cubicBezTo>
                  <a:cubicBezTo>
                    <a:pt x="3" y="17"/>
                    <a:pt x="20" y="0"/>
                    <a:pt x="24" y="1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92" y="145"/>
                    <a:pt x="301" y="155"/>
                    <a:pt x="301" y="181"/>
                  </a:cubicBezTo>
                  <a:cubicBezTo>
                    <a:pt x="301" y="208"/>
                    <a:pt x="292" y="217"/>
                    <a:pt x="277" y="225"/>
                  </a:cubicBezTo>
                  <a:cubicBezTo>
                    <a:pt x="24" y="361"/>
                    <a:pt x="24" y="361"/>
                    <a:pt x="24" y="361"/>
                  </a:cubicBezTo>
                  <a:cubicBezTo>
                    <a:pt x="20" y="363"/>
                    <a:pt x="3" y="347"/>
                    <a:pt x="1" y="325"/>
                  </a:cubicBezTo>
                  <a:cubicBezTo>
                    <a:pt x="0" y="309"/>
                    <a:pt x="9" y="291"/>
                    <a:pt x="40" y="274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>
            <a:endCxn id="27" idx="0"/>
          </p:cNvCxnSpPr>
          <p:nvPr userDrawn="1"/>
        </p:nvCxnSpPr>
        <p:spPr bwMode="blackWhite">
          <a:xfrm flipH="1" flipV="1">
            <a:off x="16706553" y="9467998"/>
            <a:ext cx="138" cy="822177"/>
          </a:xfrm>
          <a:prstGeom prst="line">
            <a:avLst/>
          </a:prstGeom>
          <a:ln w="1016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0"/>
          </p:cNvCxnSpPr>
          <p:nvPr userDrawn="1"/>
        </p:nvCxnSpPr>
        <p:spPr bwMode="blackWhite">
          <a:xfrm flipV="1">
            <a:off x="1584483" y="0"/>
            <a:ext cx="138" cy="824535"/>
          </a:xfrm>
          <a:prstGeom prst="line">
            <a:avLst/>
          </a:prstGeom>
          <a:ln w="1016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25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664759" y="1544627"/>
            <a:ext cx="12961657" cy="7200920"/>
          </a:xfrm>
        </p:spPr>
        <p:txBody>
          <a:bodyPr lIns="360000" tIns="72000" rIns="144000" bIns="72000" anchor="ctr" anchorCtr="0">
            <a:normAutofit/>
          </a:bodyPr>
          <a:lstStyle>
            <a:lvl1pPr marL="0" indent="0" algn="l">
              <a:buNone/>
              <a:defRPr sz="4800" i="1" baseline="0"/>
            </a:lvl1pPr>
          </a:lstStyle>
          <a:p>
            <a:pPr lvl="0"/>
            <a:r>
              <a:rPr lang="en-US" dirty="0"/>
              <a:t>Type your quote here.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2" hasCustomPrompt="1"/>
          </p:nvPr>
        </p:nvSpPr>
        <p:spPr>
          <a:xfrm>
            <a:off x="2664759" y="8745547"/>
            <a:ext cx="12961657" cy="720072"/>
          </a:xfrm>
        </p:spPr>
        <p:txBody>
          <a:bodyPr lIns="0" rIns="360000" bIns="0" anchor="b" anchorCtr="0">
            <a:normAutofit/>
          </a:bodyPr>
          <a:lstStyle>
            <a:lvl1pPr marL="0" indent="0" algn="r">
              <a:buNone/>
              <a:defRPr sz="2800" i="1">
                <a:latin typeface="+mj-lt"/>
              </a:defRPr>
            </a:lvl1pPr>
          </a:lstStyle>
          <a:p>
            <a:pPr lvl="0"/>
            <a:r>
              <a:rPr lang="en-US" dirty="0"/>
              <a:t>Author/case reference, date</a:t>
            </a:r>
          </a:p>
        </p:txBody>
      </p:sp>
      <p:sp>
        <p:nvSpPr>
          <p:cNvPr id="1034" name="AutoShape 10"/>
          <p:cNvSpPr>
            <a:spLocks noChangeAspect="1" noChangeArrowheads="1" noTextEdit="1"/>
          </p:cNvSpPr>
          <p:nvPr userDrawn="1"/>
        </p:nvSpPr>
        <p:spPr bwMode="blackWhite">
          <a:xfrm rot="10800000">
            <a:off x="16124376" y="8024809"/>
            <a:ext cx="117157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36" name="Freeform 12"/>
          <p:cNvSpPr>
            <a:spLocks noEditPoints="1"/>
          </p:cNvSpPr>
          <p:nvPr userDrawn="1"/>
        </p:nvSpPr>
        <p:spPr bwMode="black">
          <a:xfrm rot="10800000">
            <a:off x="16124376" y="8024809"/>
            <a:ext cx="1171575" cy="900112"/>
          </a:xfrm>
          <a:custGeom>
            <a:avLst/>
            <a:gdLst/>
            <a:ahLst/>
            <a:cxnLst>
              <a:cxn ang="0">
                <a:pos x="555" y="308"/>
              </a:cxn>
              <a:cxn ang="0">
                <a:pos x="692" y="131"/>
              </a:cxn>
              <a:cxn ang="0">
                <a:pos x="583" y="0"/>
              </a:cxn>
              <a:cxn ang="0">
                <a:pos x="149" y="377"/>
              </a:cxn>
              <a:cxn ang="0">
                <a:pos x="1" y="908"/>
              </a:cxn>
              <a:cxn ang="0">
                <a:pos x="0" y="1524"/>
              </a:cxn>
              <a:cxn ang="0">
                <a:pos x="932" y="1524"/>
              </a:cxn>
              <a:cxn ang="0">
                <a:pos x="932" y="634"/>
              </a:cxn>
              <a:cxn ang="0">
                <a:pos x="492" y="634"/>
              </a:cxn>
              <a:cxn ang="0">
                <a:pos x="555" y="308"/>
              </a:cxn>
              <a:cxn ang="0">
                <a:pos x="1544" y="634"/>
              </a:cxn>
              <a:cxn ang="0">
                <a:pos x="1607" y="308"/>
              </a:cxn>
              <a:cxn ang="0">
                <a:pos x="1744" y="131"/>
              </a:cxn>
              <a:cxn ang="0">
                <a:pos x="1635" y="0"/>
              </a:cxn>
              <a:cxn ang="0">
                <a:pos x="1201" y="377"/>
              </a:cxn>
              <a:cxn ang="0">
                <a:pos x="1053" y="908"/>
              </a:cxn>
              <a:cxn ang="0">
                <a:pos x="1052" y="1524"/>
              </a:cxn>
              <a:cxn ang="0">
                <a:pos x="1984" y="1524"/>
              </a:cxn>
              <a:cxn ang="0">
                <a:pos x="1984" y="634"/>
              </a:cxn>
              <a:cxn ang="0">
                <a:pos x="1544" y="634"/>
              </a:cxn>
            </a:cxnLst>
            <a:rect l="0" t="0" r="r" b="b"/>
            <a:pathLst>
              <a:path w="1984" h="1524">
                <a:moveTo>
                  <a:pt x="555" y="308"/>
                </a:moveTo>
                <a:cubicBezTo>
                  <a:pt x="618" y="194"/>
                  <a:pt x="692" y="131"/>
                  <a:pt x="692" y="131"/>
                </a:cubicBez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274" y="183"/>
                  <a:pt x="149" y="377"/>
                </a:cubicBezTo>
                <a:cubicBezTo>
                  <a:pt x="23" y="571"/>
                  <a:pt x="2" y="757"/>
                  <a:pt x="1" y="908"/>
                </a:cubicBezTo>
                <a:cubicBezTo>
                  <a:pt x="0" y="1524"/>
                  <a:pt x="0" y="1524"/>
                  <a:pt x="0" y="1524"/>
                </a:cubicBezTo>
                <a:cubicBezTo>
                  <a:pt x="932" y="1524"/>
                  <a:pt x="932" y="1524"/>
                  <a:pt x="932" y="1524"/>
                </a:cubicBezTo>
                <a:cubicBezTo>
                  <a:pt x="932" y="634"/>
                  <a:pt x="932" y="634"/>
                  <a:pt x="932" y="634"/>
                </a:cubicBezTo>
                <a:cubicBezTo>
                  <a:pt x="492" y="634"/>
                  <a:pt x="492" y="634"/>
                  <a:pt x="492" y="634"/>
                </a:cubicBezTo>
                <a:cubicBezTo>
                  <a:pt x="492" y="634"/>
                  <a:pt x="492" y="422"/>
                  <a:pt x="555" y="308"/>
                </a:cubicBezTo>
                <a:close/>
                <a:moveTo>
                  <a:pt x="1544" y="634"/>
                </a:moveTo>
                <a:cubicBezTo>
                  <a:pt x="1544" y="634"/>
                  <a:pt x="1544" y="422"/>
                  <a:pt x="1607" y="308"/>
                </a:cubicBezTo>
                <a:cubicBezTo>
                  <a:pt x="1670" y="194"/>
                  <a:pt x="1744" y="131"/>
                  <a:pt x="1744" y="131"/>
                </a:cubicBezTo>
                <a:cubicBezTo>
                  <a:pt x="1635" y="0"/>
                  <a:pt x="1635" y="0"/>
                  <a:pt x="1635" y="0"/>
                </a:cubicBezTo>
                <a:cubicBezTo>
                  <a:pt x="1635" y="0"/>
                  <a:pt x="1326" y="183"/>
                  <a:pt x="1201" y="377"/>
                </a:cubicBezTo>
                <a:cubicBezTo>
                  <a:pt x="1075" y="571"/>
                  <a:pt x="1054" y="757"/>
                  <a:pt x="1053" y="908"/>
                </a:cubicBezTo>
                <a:cubicBezTo>
                  <a:pt x="1052" y="1524"/>
                  <a:pt x="1052" y="1524"/>
                  <a:pt x="1052" y="1524"/>
                </a:cubicBezTo>
                <a:cubicBezTo>
                  <a:pt x="1984" y="1524"/>
                  <a:pt x="1984" y="1524"/>
                  <a:pt x="1984" y="1524"/>
                </a:cubicBezTo>
                <a:cubicBezTo>
                  <a:pt x="1984" y="634"/>
                  <a:pt x="1984" y="634"/>
                  <a:pt x="1984" y="634"/>
                </a:cubicBezTo>
                <a:lnTo>
                  <a:pt x="1544" y="634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504483" y="824535"/>
            <a:ext cx="2160000" cy="2160000"/>
            <a:chOff x="504483" y="824535"/>
            <a:chExt cx="2160000" cy="2160000"/>
          </a:xfrm>
        </p:grpSpPr>
        <p:sp>
          <p:nvSpPr>
            <p:cNvPr id="6" name="Oval 5"/>
            <p:cNvSpPr>
              <a:spLocks noChangeAspect="1"/>
            </p:cNvSpPr>
            <p:nvPr userDrawn="1"/>
          </p:nvSpPr>
          <p:spPr bwMode="blackWhite">
            <a:xfrm>
              <a:off x="504483" y="824535"/>
              <a:ext cx="2160000" cy="21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" name="Freeform 10"/>
            <p:cNvSpPr>
              <a:spLocks noEditPoints="1"/>
            </p:cNvSpPr>
            <p:nvPr userDrawn="1"/>
          </p:nvSpPr>
          <p:spPr bwMode="auto">
            <a:xfrm>
              <a:off x="972000" y="1440000"/>
              <a:ext cx="1170000" cy="892509"/>
            </a:xfrm>
            <a:custGeom>
              <a:avLst/>
              <a:gdLst/>
              <a:ahLst/>
              <a:cxnLst>
                <a:cxn ang="0">
                  <a:pos x="542" y="658"/>
                </a:cxn>
                <a:cxn ang="0">
                  <a:pos x="783" y="0"/>
                </a:cxn>
                <a:cxn ang="0">
                  <a:pos x="151" y="1185"/>
                </a:cxn>
                <a:cxn ang="0">
                  <a:pos x="152" y="1185"/>
                </a:cxn>
                <a:cxn ang="0">
                  <a:pos x="153" y="1191"/>
                </a:cxn>
                <a:cxn ang="0">
                  <a:pos x="678" y="1512"/>
                </a:cxn>
                <a:cxn ang="0">
                  <a:pos x="1000" y="990"/>
                </a:cxn>
                <a:cxn ang="0">
                  <a:pos x="542" y="658"/>
                </a:cxn>
                <a:cxn ang="0">
                  <a:pos x="1996" y="990"/>
                </a:cxn>
                <a:cxn ang="0">
                  <a:pos x="1538" y="658"/>
                </a:cxn>
                <a:cxn ang="0">
                  <a:pos x="1779" y="0"/>
                </a:cxn>
                <a:cxn ang="0">
                  <a:pos x="1147" y="1185"/>
                </a:cxn>
                <a:cxn ang="0">
                  <a:pos x="1148" y="1185"/>
                </a:cxn>
                <a:cxn ang="0">
                  <a:pos x="1149" y="1191"/>
                </a:cxn>
                <a:cxn ang="0">
                  <a:pos x="1674" y="1512"/>
                </a:cxn>
                <a:cxn ang="0">
                  <a:pos x="1996" y="990"/>
                </a:cxn>
              </a:cxnLst>
              <a:rect l="0" t="0" r="r" b="b"/>
              <a:pathLst>
                <a:path w="2052" h="1568">
                  <a:moveTo>
                    <a:pt x="542" y="658"/>
                  </a:moveTo>
                  <a:cubicBezTo>
                    <a:pt x="554" y="486"/>
                    <a:pt x="603" y="224"/>
                    <a:pt x="783" y="0"/>
                  </a:cubicBezTo>
                  <a:cubicBezTo>
                    <a:pt x="783" y="0"/>
                    <a:pt x="0" y="572"/>
                    <a:pt x="151" y="1185"/>
                  </a:cubicBezTo>
                  <a:cubicBezTo>
                    <a:pt x="152" y="1185"/>
                    <a:pt x="152" y="1185"/>
                    <a:pt x="152" y="1185"/>
                  </a:cubicBezTo>
                  <a:cubicBezTo>
                    <a:pt x="152" y="1187"/>
                    <a:pt x="152" y="1189"/>
                    <a:pt x="153" y="1191"/>
                  </a:cubicBezTo>
                  <a:cubicBezTo>
                    <a:pt x="209" y="1424"/>
                    <a:pt x="444" y="1568"/>
                    <a:pt x="678" y="1512"/>
                  </a:cubicBezTo>
                  <a:cubicBezTo>
                    <a:pt x="912" y="1456"/>
                    <a:pt x="1056" y="1222"/>
                    <a:pt x="1000" y="990"/>
                  </a:cubicBezTo>
                  <a:cubicBezTo>
                    <a:pt x="949" y="779"/>
                    <a:pt x="753" y="642"/>
                    <a:pt x="542" y="658"/>
                  </a:cubicBezTo>
                  <a:close/>
                  <a:moveTo>
                    <a:pt x="1996" y="990"/>
                  </a:moveTo>
                  <a:cubicBezTo>
                    <a:pt x="1945" y="779"/>
                    <a:pt x="1749" y="642"/>
                    <a:pt x="1538" y="658"/>
                  </a:cubicBezTo>
                  <a:cubicBezTo>
                    <a:pt x="1550" y="486"/>
                    <a:pt x="1599" y="224"/>
                    <a:pt x="1779" y="0"/>
                  </a:cubicBezTo>
                  <a:cubicBezTo>
                    <a:pt x="1779" y="0"/>
                    <a:pt x="996" y="572"/>
                    <a:pt x="1147" y="1185"/>
                  </a:cubicBezTo>
                  <a:cubicBezTo>
                    <a:pt x="1148" y="1185"/>
                    <a:pt x="1148" y="1185"/>
                    <a:pt x="1148" y="1185"/>
                  </a:cubicBezTo>
                  <a:cubicBezTo>
                    <a:pt x="1148" y="1187"/>
                    <a:pt x="1148" y="1189"/>
                    <a:pt x="1149" y="1191"/>
                  </a:cubicBezTo>
                  <a:cubicBezTo>
                    <a:pt x="1205" y="1424"/>
                    <a:pt x="1440" y="1568"/>
                    <a:pt x="1674" y="1512"/>
                  </a:cubicBezTo>
                  <a:cubicBezTo>
                    <a:pt x="1908" y="1456"/>
                    <a:pt x="2052" y="1222"/>
                    <a:pt x="1996" y="990"/>
                  </a:cubicBez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chemeClr val="accent1">
                  <a:lumMod val="40000"/>
                  <a:lumOff val="6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25" name="Group 24"/>
          <p:cNvGrpSpPr/>
          <p:nvPr userDrawn="1"/>
        </p:nvGrpSpPr>
        <p:grpSpPr>
          <a:xfrm flipH="1" flipV="1">
            <a:off x="15626553" y="7307998"/>
            <a:ext cx="2160000" cy="2160000"/>
            <a:chOff x="504483" y="824535"/>
            <a:chExt cx="2160000" cy="2160000"/>
          </a:xfrm>
        </p:grpSpPr>
        <p:sp>
          <p:nvSpPr>
            <p:cNvPr id="27" name="Oval 26"/>
            <p:cNvSpPr>
              <a:spLocks noChangeAspect="1"/>
            </p:cNvSpPr>
            <p:nvPr userDrawn="1"/>
          </p:nvSpPr>
          <p:spPr bwMode="blackWhite">
            <a:xfrm>
              <a:off x="504483" y="824535"/>
              <a:ext cx="2160000" cy="21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Freeform 10"/>
            <p:cNvSpPr>
              <a:spLocks noEditPoints="1"/>
            </p:cNvSpPr>
            <p:nvPr userDrawn="1"/>
          </p:nvSpPr>
          <p:spPr bwMode="auto">
            <a:xfrm>
              <a:off x="972000" y="1440000"/>
              <a:ext cx="1170000" cy="892509"/>
            </a:xfrm>
            <a:custGeom>
              <a:avLst/>
              <a:gdLst/>
              <a:ahLst/>
              <a:cxnLst>
                <a:cxn ang="0">
                  <a:pos x="542" y="658"/>
                </a:cxn>
                <a:cxn ang="0">
                  <a:pos x="783" y="0"/>
                </a:cxn>
                <a:cxn ang="0">
                  <a:pos x="151" y="1185"/>
                </a:cxn>
                <a:cxn ang="0">
                  <a:pos x="152" y="1185"/>
                </a:cxn>
                <a:cxn ang="0">
                  <a:pos x="153" y="1191"/>
                </a:cxn>
                <a:cxn ang="0">
                  <a:pos x="678" y="1512"/>
                </a:cxn>
                <a:cxn ang="0">
                  <a:pos x="1000" y="990"/>
                </a:cxn>
                <a:cxn ang="0">
                  <a:pos x="542" y="658"/>
                </a:cxn>
                <a:cxn ang="0">
                  <a:pos x="1996" y="990"/>
                </a:cxn>
                <a:cxn ang="0">
                  <a:pos x="1538" y="658"/>
                </a:cxn>
                <a:cxn ang="0">
                  <a:pos x="1779" y="0"/>
                </a:cxn>
                <a:cxn ang="0">
                  <a:pos x="1147" y="1185"/>
                </a:cxn>
                <a:cxn ang="0">
                  <a:pos x="1148" y="1185"/>
                </a:cxn>
                <a:cxn ang="0">
                  <a:pos x="1149" y="1191"/>
                </a:cxn>
                <a:cxn ang="0">
                  <a:pos x="1674" y="1512"/>
                </a:cxn>
                <a:cxn ang="0">
                  <a:pos x="1996" y="990"/>
                </a:cxn>
              </a:cxnLst>
              <a:rect l="0" t="0" r="r" b="b"/>
              <a:pathLst>
                <a:path w="2052" h="1568">
                  <a:moveTo>
                    <a:pt x="542" y="658"/>
                  </a:moveTo>
                  <a:cubicBezTo>
                    <a:pt x="554" y="486"/>
                    <a:pt x="603" y="224"/>
                    <a:pt x="783" y="0"/>
                  </a:cubicBezTo>
                  <a:cubicBezTo>
                    <a:pt x="783" y="0"/>
                    <a:pt x="0" y="572"/>
                    <a:pt x="151" y="1185"/>
                  </a:cubicBezTo>
                  <a:cubicBezTo>
                    <a:pt x="152" y="1185"/>
                    <a:pt x="152" y="1185"/>
                    <a:pt x="152" y="1185"/>
                  </a:cubicBezTo>
                  <a:cubicBezTo>
                    <a:pt x="152" y="1187"/>
                    <a:pt x="152" y="1189"/>
                    <a:pt x="153" y="1191"/>
                  </a:cubicBezTo>
                  <a:cubicBezTo>
                    <a:pt x="209" y="1424"/>
                    <a:pt x="444" y="1568"/>
                    <a:pt x="678" y="1512"/>
                  </a:cubicBezTo>
                  <a:cubicBezTo>
                    <a:pt x="912" y="1456"/>
                    <a:pt x="1056" y="1222"/>
                    <a:pt x="1000" y="990"/>
                  </a:cubicBezTo>
                  <a:cubicBezTo>
                    <a:pt x="949" y="779"/>
                    <a:pt x="753" y="642"/>
                    <a:pt x="542" y="658"/>
                  </a:cubicBezTo>
                  <a:close/>
                  <a:moveTo>
                    <a:pt x="1996" y="990"/>
                  </a:moveTo>
                  <a:cubicBezTo>
                    <a:pt x="1945" y="779"/>
                    <a:pt x="1749" y="642"/>
                    <a:pt x="1538" y="658"/>
                  </a:cubicBezTo>
                  <a:cubicBezTo>
                    <a:pt x="1550" y="486"/>
                    <a:pt x="1599" y="224"/>
                    <a:pt x="1779" y="0"/>
                  </a:cubicBezTo>
                  <a:cubicBezTo>
                    <a:pt x="1779" y="0"/>
                    <a:pt x="996" y="572"/>
                    <a:pt x="1147" y="1185"/>
                  </a:cubicBezTo>
                  <a:cubicBezTo>
                    <a:pt x="1148" y="1185"/>
                    <a:pt x="1148" y="1185"/>
                    <a:pt x="1148" y="1185"/>
                  </a:cubicBezTo>
                  <a:cubicBezTo>
                    <a:pt x="1148" y="1187"/>
                    <a:pt x="1148" y="1189"/>
                    <a:pt x="1149" y="1191"/>
                  </a:cubicBezTo>
                  <a:cubicBezTo>
                    <a:pt x="1205" y="1424"/>
                    <a:pt x="1440" y="1568"/>
                    <a:pt x="1674" y="1512"/>
                  </a:cubicBezTo>
                  <a:cubicBezTo>
                    <a:pt x="1908" y="1456"/>
                    <a:pt x="2052" y="1222"/>
                    <a:pt x="1996" y="99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506" y="5145086"/>
            <a:ext cx="16922162" cy="2160276"/>
          </a:xfrm>
        </p:spPr>
        <p:txBody>
          <a:bodyPr anchor="b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Section Header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506" y="7305363"/>
            <a:ext cx="16922162" cy="2160276"/>
          </a:xfrm>
        </p:spPr>
        <p:txBody>
          <a:bodyPr lIns="360000" tIns="216000" rIns="0" bIns="0">
            <a:normAutofit/>
          </a:bodyPr>
          <a:lstStyle>
            <a:lvl1pPr marL="0" indent="0" algn="l">
              <a:buNone/>
              <a:defRPr sz="4000" baseline="0">
                <a:solidFill>
                  <a:schemeClr val="tx1"/>
                </a:solidFill>
              </a:defRPr>
            </a:lvl1pPr>
            <a:lvl2pPr marL="816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3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6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6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2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Subheading, or a very brief summary</a:t>
            </a:r>
            <a:endParaRPr lang="en-GB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7305363"/>
            <a:ext cx="17426645" cy="0"/>
          </a:xfrm>
          <a:prstGeom prst="line">
            <a:avLst/>
          </a:prstGeom>
          <a:ln w="1016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7" y="2264720"/>
            <a:ext cx="8281058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9325610" y="2264720"/>
            <a:ext cx="8281058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506" y="2264720"/>
            <a:ext cx="16692111" cy="7200920"/>
          </a:xfrm>
          <a:prstGeom prst="rect">
            <a:avLst/>
          </a:prstGeom>
        </p:spPr>
        <p:txBody>
          <a:bodyPr vert="horz" lIns="360000" tIns="72000" rIns="36000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13673ED-D8D2-4A1F-A614-B25EC4E28B03}"/>
              </a:ext>
            </a:extLst>
          </p:cNvPr>
          <p:cNvSpPr/>
          <p:nvPr userDrawn="1"/>
        </p:nvSpPr>
        <p:spPr bwMode="hidden">
          <a:xfrm>
            <a:off x="0" y="0"/>
            <a:ext cx="18291175" cy="22647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50" r:id="rId3"/>
    <p:sldLayoutId id="2147483672" r:id="rId4"/>
    <p:sldLayoutId id="2147483669" r:id="rId5"/>
    <p:sldLayoutId id="2147483670" r:id="rId6"/>
    <p:sldLayoutId id="2147483663" r:id="rId7"/>
    <p:sldLayoutId id="2147483668" r:id="rId8"/>
    <p:sldLayoutId id="2147483660" r:id="rId9"/>
    <p:sldLayoutId id="2147483653" r:id="rId10"/>
    <p:sldLayoutId id="2147483661" r:id="rId11"/>
    <p:sldLayoutId id="2147483667" r:id="rId12"/>
    <p:sldLayoutId id="2147483664" r:id="rId13"/>
    <p:sldLayoutId id="2147483674" r:id="rId14"/>
  </p:sldLayoutIdLst>
  <p:hf sldNum="0" hdr="0" ftr="0" dt="0"/>
  <p:txStyles>
    <p:titleStyle>
      <a:lvl1pPr algn="l" defTabSz="1633210" rtl="0" eaLnBrk="1" latinLnBrk="0" hangingPunct="1">
        <a:spcBef>
          <a:spcPct val="0"/>
        </a:spcBef>
        <a:buNone/>
        <a:defRPr sz="7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628650" indent="-628650" algn="l" defTabSz="1633210" rtl="0" eaLnBrk="1" latinLnBrk="0" hangingPunct="1">
        <a:spcBef>
          <a:spcPts val="1800"/>
        </a:spcBef>
        <a:buFont typeface="Arial" pitchFamily="34" charset="0"/>
        <a:buChar char="•"/>
        <a:defRPr sz="5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57300" indent="-536575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971675" indent="-531813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695575" indent="-534988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409950" indent="-530225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491327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7932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4537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41142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605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321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815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642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3025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963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6234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2839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https://www.youtube.com/user/Computergaga?sub_confirmation=1" TargetMode="External"/><Relationship Id="rId7" Type="http://schemas.openxmlformats.org/officeDocument/2006/relationships/hyperlink" Target="https://www.linkedin.com/in/alanmurray-computergaga/" TargetMode="External"/><Relationship Id="rId2" Type="http://schemas.openxmlformats.org/officeDocument/2006/relationships/hyperlink" Target="https://www.computergaga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eetup.com/London-Excel-Meetup-Group/" TargetMode="External"/><Relationship Id="rId11" Type="http://schemas.openxmlformats.org/officeDocument/2006/relationships/image" Target="../media/image5.png"/><Relationship Id="rId5" Type="http://schemas.openxmlformats.org/officeDocument/2006/relationships/hyperlink" Target="https://www.amazon.co.uk/Advanced-Excel-Formulas-Unleashing-Brilliance/dp/1484271246" TargetMode="External"/><Relationship Id="rId10" Type="http://schemas.openxmlformats.org/officeDocument/2006/relationships/image" Target="../media/image4.png"/><Relationship Id="rId4" Type="http://schemas.openxmlformats.org/officeDocument/2006/relationships/hyperlink" Target="https://www.amazon.com/Advanced-Excel-Success-Practical-Mastering-ebook/dp/B08Q3Q6N74" TargetMode="Externa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user/Computergaga?sub_confirmation=1" TargetMode="External"/><Relationship Id="rId2" Type="http://schemas.openxmlformats.org/officeDocument/2006/relationships/hyperlink" Target="https://www.linkedin.com/in/alanmurray-computergaga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witter.com/computergaga1" TargetMode="External"/><Relationship Id="rId4" Type="http://schemas.openxmlformats.org/officeDocument/2006/relationships/hyperlink" Target="https://www.instagram.com/computergaga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684506" y="4857055"/>
            <a:ext cx="16922162" cy="2160276"/>
          </a:xfrm>
        </p:spPr>
        <p:txBody>
          <a:bodyPr/>
          <a:lstStyle/>
          <a:p>
            <a:r>
              <a:rPr lang="en-US" sz="8000" dirty="0">
                <a:solidFill>
                  <a:srgbClr val="107C41"/>
                </a:solidFill>
              </a:rPr>
              <a:t>AI for Excel</a:t>
            </a:r>
            <a:br>
              <a:rPr lang="en-US" dirty="0">
                <a:solidFill>
                  <a:srgbClr val="107C41"/>
                </a:solidFill>
              </a:rPr>
            </a:br>
            <a:r>
              <a:rPr lang="en-US" sz="6000" dirty="0"/>
              <a:t>Formulas and Functions</a:t>
            </a:r>
            <a:endParaRPr lang="en-GB" dirty="0"/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>
          <a:xfrm>
            <a:off x="360611" y="7305363"/>
            <a:ext cx="16922162" cy="2160276"/>
          </a:xfrm>
        </p:spPr>
        <p:txBody>
          <a:bodyPr/>
          <a:lstStyle/>
          <a:p>
            <a:r>
              <a:rPr lang="en-GB" dirty="0"/>
              <a:t>Alan Murray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640" y="233466"/>
            <a:ext cx="15090219" cy="1455238"/>
          </a:xfrm>
        </p:spPr>
        <p:txBody>
          <a:bodyPr/>
          <a:lstStyle>
            <a:defPPr>
              <a:defRPr lang="en-US"/>
            </a:defPPr>
            <a:lvl1pPr marL="0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874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811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749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686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5623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1560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7497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633210"/>
            <a:r>
              <a:rPr lang="en-GB" sz="720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About 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defPPr>
              <a:defRPr lang="en-US"/>
            </a:defPPr>
            <a:lvl1pPr marL="0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874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811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749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686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5623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1560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7497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dirty="0"/>
              <a:t>Live in Ipswich, UK -  father of two</a:t>
            </a:r>
          </a:p>
          <a:p>
            <a:pPr>
              <a:lnSpc>
                <a:spcPct val="150000"/>
              </a:lnSpc>
            </a:pPr>
            <a:r>
              <a:rPr lang="en-GB" dirty="0"/>
              <a:t>Excel &amp; Power BI Trainer for 20+ Years</a:t>
            </a:r>
          </a:p>
          <a:p>
            <a:pPr>
              <a:lnSpc>
                <a:spcPct val="150000"/>
              </a:lnSpc>
            </a:pPr>
            <a:r>
              <a:rPr lang="en-GB" dirty="0" err="1">
                <a:hlinkClick r:id="rId2"/>
              </a:rPr>
              <a:t>Computergaga</a:t>
            </a:r>
            <a:r>
              <a:rPr lang="en-GB" dirty="0"/>
              <a:t> Blog &amp; </a:t>
            </a:r>
            <a:r>
              <a:rPr lang="en-GB" dirty="0">
                <a:hlinkClick r:id="rId3"/>
              </a:rPr>
              <a:t>YouTube Channel </a:t>
            </a: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Author of “</a:t>
            </a:r>
            <a:r>
              <a:rPr lang="en-GB" dirty="0">
                <a:hlinkClick r:id="rId4"/>
              </a:rPr>
              <a:t>Advanced Excel Success</a:t>
            </a:r>
            <a:r>
              <a:rPr lang="en-GB" dirty="0"/>
              <a:t>” and “</a:t>
            </a:r>
            <a:r>
              <a:rPr lang="en-GB" dirty="0">
                <a:hlinkClick r:id="rId5"/>
              </a:rPr>
              <a:t>Advanced Excel Formulas</a:t>
            </a:r>
            <a:r>
              <a:rPr lang="en-GB" dirty="0"/>
              <a:t>”</a:t>
            </a:r>
          </a:p>
          <a:p>
            <a:pPr>
              <a:lnSpc>
                <a:spcPct val="150000"/>
              </a:lnSpc>
            </a:pPr>
            <a:r>
              <a:rPr lang="en-GB" dirty="0"/>
              <a:t>4 x Microsoft MVP</a:t>
            </a:r>
          </a:p>
          <a:p>
            <a:pPr>
              <a:lnSpc>
                <a:spcPct val="150000"/>
              </a:lnSpc>
            </a:pPr>
            <a:r>
              <a:rPr lang="en-GB" dirty="0"/>
              <a:t>Organiser of the </a:t>
            </a:r>
            <a:r>
              <a:rPr lang="en-GB" dirty="0">
                <a:hlinkClick r:id="rId6"/>
              </a:rPr>
              <a:t>London Excel Meetup</a:t>
            </a: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LinkedIn – </a:t>
            </a:r>
            <a:r>
              <a:rPr lang="en-GB" dirty="0">
                <a:hlinkClick r:id="rId7"/>
              </a:rPr>
              <a:t>Alan Murray Computergaga</a:t>
            </a:r>
            <a:endParaRPr lang="en-GB" dirty="0"/>
          </a:p>
        </p:txBody>
      </p:sp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91405A1C-5E04-43E6-A1A3-730BEE648A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89354" y="6004394"/>
            <a:ext cx="2434258" cy="3468421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349648AC-DD6E-4457-9FCA-4F07915857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81691" y="2409978"/>
            <a:ext cx="2778869" cy="2584349"/>
          </a:xfrm>
          <a:prstGeom prst="rect">
            <a:avLst/>
          </a:prstGeom>
        </p:spPr>
      </p:pic>
      <p:pic>
        <p:nvPicPr>
          <p:cNvPr id="11" name="Picture 10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A1EA4DCB-3195-4B77-9769-322C2AD9A48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756835" y="2912838"/>
            <a:ext cx="3849833" cy="1553262"/>
          </a:xfrm>
          <a:prstGeom prst="rect">
            <a:avLst/>
          </a:prstGeom>
        </p:spPr>
      </p:pic>
      <p:pic>
        <p:nvPicPr>
          <p:cNvPr id="6" name="Picture 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6BB74139-6664-FFDB-7C02-A00A261ADFD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2410" y="5992764"/>
            <a:ext cx="2434258" cy="347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91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4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 built-in AI tools to write and edit formulas</a:t>
            </a:r>
            <a:endParaRPr lang="en-GB" sz="4800" dirty="0">
              <a:solidFill>
                <a:srgbClr val="6D6E71"/>
              </a:solidFill>
              <a:latin typeface="omnes-pro"/>
            </a:endParaRPr>
          </a:p>
          <a:p>
            <a:pPr algn="just">
              <a:lnSpc>
                <a:spcPct val="115000"/>
              </a:lnSpc>
            </a:pPr>
            <a:r>
              <a:rPr lang="en-US" sz="4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 ChatGPT to create formulas – ranging from basic to advanced levels</a:t>
            </a:r>
            <a:endParaRPr lang="en-GB" sz="4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4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Leverage ChatGPT to explain and troubleshoot formulas for you</a:t>
            </a:r>
            <a:endParaRPr lang="en-GB" sz="4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Write good prompts for accurate results from ChatGPT</a:t>
            </a:r>
            <a:endParaRPr lang="en-GB" sz="4800" dirty="0">
              <a:solidFill>
                <a:srgbClr val="6D6E71"/>
              </a:solidFill>
              <a:latin typeface="omnes-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DCE75-A462-4BCC-B1E7-815266D7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Things to Know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61136-1128-4199-A5C9-5F43975878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Files to download</a:t>
            </a:r>
          </a:p>
          <a:p>
            <a:pPr>
              <a:lnSpc>
                <a:spcPct val="150000"/>
              </a:lnSpc>
            </a:pPr>
            <a:r>
              <a:rPr lang="en-GB" dirty="0"/>
              <a:t>Questions in the Q and A</a:t>
            </a:r>
          </a:p>
          <a:p>
            <a:pPr>
              <a:lnSpc>
                <a:spcPct val="150000"/>
              </a:lnSpc>
            </a:pPr>
            <a:r>
              <a:rPr lang="en-GB" dirty="0"/>
              <a:t>Follow along if you can/want</a:t>
            </a:r>
          </a:p>
          <a:p>
            <a:pPr>
              <a:lnSpc>
                <a:spcPct val="150000"/>
              </a:lnSpc>
            </a:pPr>
            <a:r>
              <a:rPr lang="en-GB" dirty="0"/>
              <a:t>Have fun </a:t>
            </a:r>
            <a:r>
              <a:rPr lang="en-GB" dirty="0">
                <a:solidFill>
                  <a:srgbClr val="107C41"/>
                </a:solidFill>
              </a:rPr>
              <a:t>☺</a:t>
            </a:r>
          </a:p>
        </p:txBody>
      </p:sp>
    </p:spTree>
    <p:extLst>
      <p:ext uri="{BB962C8B-B14F-4D97-AF65-F5344CB8AC3E}">
        <p14:creationId xmlns:p14="http://schemas.microsoft.com/office/powerpoint/2010/main" val="2626213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F626C-E648-4D4A-9334-1B91FE4B0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Connect with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0DC31-C1AA-4EEC-A230-C2CB92541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hlinkClick r:id="rId2"/>
              </a:rPr>
              <a:t>LinkedIn</a:t>
            </a:r>
            <a:r>
              <a:rPr lang="en-GB" sz="4800" dirty="0"/>
              <a:t> – Alan Murray Computergaga</a:t>
            </a:r>
          </a:p>
          <a:p>
            <a:r>
              <a:rPr lang="en-GB" sz="4800" dirty="0">
                <a:hlinkClick r:id="rId3"/>
              </a:rPr>
              <a:t>YouTube</a:t>
            </a:r>
            <a:r>
              <a:rPr lang="en-GB" sz="4800" dirty="0"/>
              <a:t> – Computergaga</a:t>
            </a:r>
          </a:p>
          <a:p>
            <a:r>
              <a:rPr lang="en-GB" sz="4800" dirty="0">
                <a:hlinkClick r:id="rId4"/>
              </a:rPr>
              <a:t>Instagram</a:t>
            </a:r>
            <a:r>
              <a:rPr lang="en-GB" sz="4800" dirty="0"/>
              <a:t> – Computergaga1</a:t>
            </a:r>
          </a:p>
          <a:p>
            <a:r>
              <a:rPr lang="en-GB" sz="4800" dirty="0">
                <a:hlinkClick r:id="rId5"/>
              </a:rPr>
              <a:t>X</a:t>
            </a:r>
            <a:r>
              <a:rPr lang="en-GB" sz="4800" dirty="0"/>
              <a:t> – Computergaga1</a:t>
            </a:r>
          </a:p>
        </p:txBody>
      </p:sp>
    </p:spTree>
    <p:extLst>
      <p:ext uri="{BB962C8B-B14F-4D97-AF65-F5344CB8AC3E}">
        <p14:creationId xmlns:p14="http://schemas.microsoft.com/office/powerpoint/2010/main" val="2491953771"/>
      </p:ext>
    </p:extLst>
  </p:cSld>
  <p:clrMapOvr>
    <a:masterClrMapping/>
  </p:clrMapOvr>
</p:sld>
</file>

<file path=ppt/theme/theme1.xml><?xml version="1.0" encoding="utf-8"?>
<a:theme xmlns:a="http://schemas.openxmlformats.org/drawingml/2006/main" name="MBL_Slides_033">
  <a:themeElements>
    <a:clrScheme name="MBL 2014">
      <a:dk1>
        <a:srgbClr val="6D6E71"/>
      </a:dk1>
      <a:lt1>
        <a:srgbClr val="FFFFFF"/>
      </a:lt1>
      <a:dk2>
        <a:srgbClr val="163F53"/>
      </a:dk2>
      <a:lt2>
        <a:srgbClr val="FFFFFF"/>
      </a:lt2>
      <a:accent1>
        <a:srgbClr val="93C4C6"/>
      </a:accent1>
      <a:accent2>
        <a:srgbClr val="7FA9AB"/>
      </a:accent2>
      <a:accent3>
        <a:srgbClr val="CA97A5"/>
      </a:accent3>
      <a:accent4>
        <a:srgbClr val="AD828E"/>
      </a:accent4>
      <a:accent5>
        <a:srgbClr val="D2B569"/>
      </a:accent5>
      <a:accent6>
        <a:srgbClr val="C0A661"/>
      </a:accent6>
      <a:hlink>
        <a:srgbClr val="39B54A"/>
      </a:hlink>
      <a:folHlink>
        <a:srgbClr val="39B54A"/>
      </a:folHlink>
    </a:clrScheme>
    <a:fontScheme name="MBL 2014">
      <a:majorFont>
        <a:latin typeface="Omnes Medium"/>
        <a:ea typeface=""/>
        <a:cs typeface=""/>
      </a:majorFont>
      <a:minorFont>
        <a:latin typeface="Omne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BL Slide">
      <a:majorFont>
        <a:latin typeface="Omnes Medium"/>
        <a:ea typeface=""/>
        <a:cs typeface=""/>
      </a:majorFont>
      <a:minorFont>
        <a:latin typeface="Omne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BL 2014">
      <a:majorFont>
        <a:latin typeface="Omnes Medium"/>
        <a:ea typeface=""/>
        <a:cs typeface=""/>
      </a:majorFont>
      <a:minorFont>
        <a:latin typeface="Omne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6348</TotalTime>
  <Words>140</Words>
  <Application>Microsoft Office PowerPoint</Application>
  <PresentationFormat>Custom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Omnes Light</vt:lpstr>
      <vt:lpstr>omnes-pro</vt:lpstr>
      <vt:lpstr>MBL_Slides_033</vt:lpstr>
      <vt:lpstr>AI for Excel Formulas and Functions</vt:lpstr>
      <vt:lpstr>About Me</vt:lpstr>
      <vt:lpstr>Aims</vt:lpstr>
      <vt:lpstr>Things to Know</vt:lpstr>
      <vt:lpstr>Connect with 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 Murray</dc:creator>
  <cp:lastModifiedBy>Alan Murray</cp:lastModifiedBy>
  <cp:revision>74</cp:revision>
  <dcterms:created xsi:type="dcterms:W3CDTF">2019-02-01T14:10:55Z</dcterms:created>
  <dcterms:modified xsi:type="dcterms:W3CDTF">2024-04-26T11:47:07Z</dcterms:modified>
  <cp:version>031</cp:version>
</cp:coreProperties>
</file>